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167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8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BABD"/>
    <a:srgbClr val="BFBFBF"/>
    <a:srgbClr val="65D7FF"/>
    <a:srgbClr val="89E0FF"/>
    <a:srgbClr val="BD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FE838E-867A-9449-2278-87889C78E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A5B431B-EF2E-F690-F9E3-E509B8A5D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346F8C5-0162-77E2-800E-356046712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401F00-4646-F09B-1F6A-BB450014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E6DBE3F-CF68-00A5-CEEA-157494FF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872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E896A0-9BDE-BE75-E00F-4B96EA73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69D14E8-F15A-CC0F-410C-6B98275CE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DF55C70-1F8F-77EF-E1AA-C4940004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E1898F0-C5A5-AFF3-EB5F-AF5B9A917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98FF085-F5DB-BB5D-43F2-1C2EB51D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78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9492801-2A88-B024-9662-0DBCB372D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1BA0441-A79A-B67B-FA38-2F21F3100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307C9B-8CBE-F9BD-EA62-08FCC75DB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8EB96F-6A66-CD95-2A10-E1B4BD675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F4086E-19EF-9E8D-A728-68E515F6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3424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2" y="366189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Title-only slide – click to edit</a:t>
            </a:r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5380" y="6418720"/>
            <a:ext cx="265555" cy="366183"/>
          </a:xfrm>
          <a:prstGeom prst="rect">
            <a:avLst/>
          </a:prstGeom>
        </p:spPr>
        <p:txBody>
          <a:bodyPr lIns="0" rIns="0"/>
          <a:lstStyle>
            <a:lvl1pPr algn="ctr">
              <a:defRPr lang="de-DE" sz="100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56495B8-D781-4741-AE51-1200EA0E641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19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22B989-D8D4-D945-1CF8-BF548E6F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69A8C4-CBFF-B64E-7846-2876C07B7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D643C17-D801-C6B1-BEB1-C3454C22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05A09B7-3C19-23DF-D832-A42DB8DD4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46F4E2B-8EE4-6AAF-6FF7-7FE31962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567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6B4750-C723-BC1E-38A5-BD7C49AB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B157052-DB12-7500-0192-355A40711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EDB5BB9-916F-62E6-61EC-4B46CB14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9EB9F30-0AFC-7B73-C384-DEC0985DD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90164F7-45EA-CC18-6635-721BE94D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538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C57DF1-B9E4-FDC2-EF3E-4F1A4D5FB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043C1C-DD3B-700F-8B50-06A8C8526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8754B8B-FD96-7E75-1AB1-F3C7DACE3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1EEB2D3-557E-9036-CB68-D5516756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07D593-92E1-7AA1-40F5-95EB8A02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8E1F950-0E28-B445-02B4-ABDC7F871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775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0D1C7E-5960-8377-7F74-C16747BC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350E771-1761-6637-870E-70520F9B7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7D64667-82DC-CAED-3CF0-CA45C22E4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FC6C27E-0938-8DA7-62F6-0780CD0A4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5FCCD92-0ED9-5642-A330-DECB9B283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B3D23ED-D149-999C-551E-D8540B05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89C3042-CFC6-5629-7113-65A2B7130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EFD9AC8-18AE-F2F2-F9CB-6B433D02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83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E93649-E752-F305-86CC-A75C1F0FA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C184672-5F7B-EA8C-4A82-C56A8AB9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D3A25FF-AAB4-993D-7B5E-72AE02C7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3A66819-9D60-9CAF-5CD9-DDB6F4D2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883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FC0A8AD-7A1F-DF1D-40BF-700A1657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812C07A-7DB5-6272-8426-019EE472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4A39367-21B7-57CD-81D1-B4F01F7F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645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B75758-D926-97B8-47FE-F68B228C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08E828-37D8-9C80-CD75-4701ADD1F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1EF70A1-B817-1A33-74FC-CB22A929E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FAD467C-945C-8F6B-BB97-F665E3549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E2F644F-F369-C07B-D89B-C3C1B923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D1315BF-E449-3611-F986-197EE9C1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700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B1F13D-35EF-A09E-7EF8-BD8016AD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574C5A7-3671-E845-217A-0BD405DC9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EF7A551-AADD-853E-3357-6277A7D7F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1C62733-AFA2-944E-9711-9A41290E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088688E-F48F-AFFA-270C-01A515CFB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1671D89-237F-71F5-D45F-29B61C3D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897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A529830-F31E-1EF0-4DE4-9660A353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BA51D5A-6B06-572F-E261-D9FBC1A16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231AA04-00F5-92F7-E4ED-0F48F567D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1244-DCDE-4374-8639-BB47C57C6373}" type="datetimeFigureOut">
              <a:rPr lang="hu-HU" smtClean="0"/>
              <a:t>2022.09.19.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037D7B9-22C9-4594-A798-144EC9E67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5343B29-28E5-FBC2-F16D-DD65DB478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328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0.png"/><Relationship Id="rId18" Type="http://schemas.openxmlformats.org/officeDocument/2006/relationships/slide" Target="slide7.xml"/><Relationship Id="rId26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openxmlformats.org/officeDocument/2006/relationships/slide" Target="slide13.xml"/><Relationship Id="rId7" Type="http://schemas.openxmlformats.org/officeDocument/2006/relationships/image" Target="../media/image7.png"/><Relationship Id="rId12" Type="http://schemas.openxmlformats.org/officeDocument/2006/relationships/slide" Target="slide12.xml"/><Relationship Id="rId17" Type="http://schemas.openxmlformats.org/officeDocument/2006/relationships/hyperlink" Target="https://szamla.energrade.hu/" TargetMode="External"/><Relationship Id="rId25" Type="http://schemas.openxmlformats.org/officeDocument/2006/relationships/slide" Target="slide9.xml"/><Relationship Id="rId2" Type="http://schemas.openxmlformats.org/officeDocument/2006/relationships/image" Target="../media/image1.png"/><Relationship Id="rId16" Type="http://schemas.openxmlformats.org/officeDocument/2006/relationships/hyperlink" Target="http://www.provicon.net:9000/REPORT/Charts/Files/index-hu-.html" TargetMode="External"/><Relationship Id="rId20" Type="http://schemas.openxmlformats.org/officeDocument/2006/relationships/hyperlink" Target="https://www.certipedia.com/quality_marks/0000062854?locale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9.png"/><Relationship Id="rId24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slide" Target="slide8.xml"/><Relationship Id="rId10" Type="http://schemas.openxmlformats.org/officeDocument/2006/relationships/slide" Target="slide6.xml"/><Relationship Id="rId19" Type="http://schemas.openxmlformats.org/officeDocument/2006/relationships/image" Target="../media/image12.png"/><Relationship Id="rId4" Type="http://schemas.openxmlformats.org/officeDocument/2006/relationships/slide" Target="slide5.xml"/><Relationship Id="rId9" Type="http://schemas.openxmlformats.org/officeDocument/2006/relationships/image" Target="../media/image8.png"/><Relationship Id="rId14" Type="http://schemas.openxmlformats.org/officeDocument/2006/relationships/slide" Target="slide14.xml"/><Relationship Id="rId2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>
            <a:extLst>
              <a:ext uri="{FF2B5EF4-FFF2-40B4-BE49-F238E27FC236}">
                <a16:creationId xmlns:a16="http://schemas.microsoft.com/office/drawing/2014/main" id="{5702A1B6-6BFA-E138-D1C3-82DA7A9A0F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zövegdoboz 23">
            <a:extLst>
              <a:ext uri="{FF2B5EF4-FFF2-40B4-BE49-F238E27FC236}">
                <a16:creationId xmlns:a16="http://schemas.microsoft.com/office/drawing/2014/main" id="{3964B3EC-40A2-03C0-33DE-1A57B13CB997}"/>
              </a:ext>
            </a:extLst>
          </p:cNvPr>
          <p:cNvSpPr txBox="1"/>
          <p:nvPr/>
        </p:nvSpPr>
        <p:spPr>
          <a:xfrm>
            <a:off x="0" y="2875002"/>
            <a:ext cx="8466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/>
              <a:t>ENERGIAKÖZÖSSÉGEK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E0A4414C-6AA7-9AE4-A451-47912763ABA3}"/>
              </a:ext>
            </a:extLst>
          </p:cNvPr>
          <p:cNvSpPr txBox="1"/>
          <p:nvPr/>
        </p:nvSpPr>
        <p:spPr>
          <a:xfrm>
            <a:off x="10761133" y="6457890"/>
            <a:ext cx="143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2022.09.20.</a:t>
            </a:r>
          </a:p>
        </p:txBody>
      </p:sp>
      <p:pic>
        <p:nvPicPr>
          <p:cNvPr id="30" name="Kép 29">
            <a:extLst>
              <a:ext uri="{FF2B5EF4-FFF2-40B4-BE49-F238E27FC236}">
                <a16:creationId xmlns:a16="http://schemas.microsoft.com/office/drawing/2014/main" id="{1BE1231C-1312-C4F7-E913-89E0D8C1B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93133"/>
            <a:ext cx="5466230" cy="94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52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94D3DD3A-2BDA-8382-BCC8-A2311F9F2D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457200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SZÁMLAFELDOLGOZÓ</a:t>
            </a:r>
            <a:r>
              <a:rPr lang="hu-HU" sz="2800" dirty="0">
                <a:solidFill>
                  <a:srgbClr val="0563C1"/>
                </a:solidFill>
              </a:rPr>
              <a:t> </a:t>
            </a:r>
            <a:r>
              <a:rPr lang="hu-HU" sz="2800" dirty="0" err="1"/>
              <a:t>miniSCADA</a:t>
            </a:r>
            <a:endParaRPr lang="hu-HU" sz="28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57AE118-9EAF-1C7E-4B6F-226E9F1D4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61" y="457200"/>
            <a:ext cx="11844877" cy="6400800"/>
          </a:xfrm>
          <a:prstGeom prst="rect">
            <a:avLst/>
          </a:prstGeom>
        </p:spPr>
      </p:pic>
      <p:sp>
        <p:nvSpPr>
          <p:cNvPr id="3" name="Akciógomb: Visszatérés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D2835DD-8C49-34ED-D1DE-52910DD64726}"/>
              </a:ext>
            </a:extLst>
          </p:cNvPr>
          <p:cNvSpPr/>
          <p:nvPr/>
        </p:nvSpPr>
        <p:spPr>
          <a:xfrm>
            <a:off x="11726333" y="48420"/>
            <a:ext cx="406400" cy="350837"/>
          </a:xfrm>
          <a:prstGeom prst="actionButtonRetur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02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5D0BEAF-4B1D-61AE-E355-1358D7DCED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06941"/>
          </a:xfrm>
        </p:spPr>
        <p:txBody>
          <a:bodyPr>
            <a:normAutofit/>
          </a:bodyPr>
          <a:lstStyle/>
          <a:p>
            <a:r>
              <a:rPr lang="hu-HU" sz="28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FÁJLKONVERTER </a:t>
            </a:r>
            <a:r>
              <a:rPr lang="hu-HU" sz="2800" dirty="0" err="1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miniSCADA</a:t>
            </a:r>
            <a:endParaRPr lang="hu-HU" sz="28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DFE2F9C-4653-2C07-F7BD-DEC7FF8CD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24" y="506941"/>
            <a:ext cx="11158951" cy="6351059"/>
          </a:xfrm>
          <a:prstGeom prst="rect">
            <a:avLst/>
          </a:prstGeom>
        </p:spPr>
      </p:pic>
      <p:sp>
        <p:nvSpPr>
          <p:cNvPr id="4" name="Akciógomb: Visszatérés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6C7DA21-D9DB-C1B4-20E8-F57D77C25D00}"/>
              </a:ext>
            </a:extLst>
          </p:cNvPr>
          <p:cNvSpPr/>
          <p:nvPr/>
        </p:nvSpPr>
        <p:spPr>
          <a:xfrm>
            <a:off x="11726333" y="48420"/>
            <a:ext cx="406400" cy="350837"/>
          </a:xfrm>
          <a:prstGeom prst="actionButtonRetur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12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A99BE2C5-8D91-B4A4-57D3-0F6A176A0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23875"/>
          </a:xfrm>
        </p:spPr>
        <p:txBody>
          <a:bodyPr>
            <a:normAutofit/>
          </a:bodyPr>
          <a:lstStyle/>
          <a:p>
            <a:r>
              <a:rPr lang="hu-HU" sz="28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KÖLTSÉGSZÉTOSZTÓ </a:t>
            </a:r>
            <a:r>
              <a:rPr lang="hu-HU" sz="2800" dirty="0" err="1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miniSCADA</a:t>
            </a:r>
            <a:endParaRPr lang="hu-HU" sz="28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B2A6F09-218C-D0E6-8F80-513DCA181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3374"/>
            <a:ext cx="12192000" cy="6374626"/>
          </a:xfrm>
          <a:prstGeom prst="rect">
            <a:avLst/>
          </a:prstGeom>
        </p:spPr>
      </p:pic>
      <p:sp>
        <p:nvSpPr>
          <p:cNvPr id="3" name="Akciógomb: Visszatérés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CA6C827-7FE0-30D8-095D-9C4056881299}"/>
              </a:ext>
            </a:extLst>
          </p:cNvPr>
          <p:cNvSpPr/>
          <p:nvPr/>
        </p:nvSpPr>
        <p:spPr>
          <a:xfrm>
            <a:off x="11726333" y="48420"/>
            <a:ext cx="406400" cy="350837"/>
          </a:xfrm>
          <a:prstGeom prst="actionButtonRetur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8302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6F72FA60-6CAE-AA2A-411A-842DE4D52E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01133"/>
          </a:xfrm>
        </p:spPr>
        <p:txBody>
          <a:bodyPr>
            <a:normAutofit/>
          </a:bodyPr>
          <a:lstStyle/>
          <a:p>
            <a:r>
              <a:rPr lang="hu-HU" sz="28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ISO50001 </a:t>
            </a:r>
            <a:r>
              <a:rPr lang="hu-HU" sz="2800" dirty="0" err="1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miniSCADA</a:t>
            </a:r>
            <a:endParaRPr lang="hu-HU" sz="28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C2E058C-9FBF-1687-B274-6D512993DD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814"/>
          <a:stretch/>
        </p:blipFill>
        <p:spPr>
          <a:xfrm>
            <a:off x="-1" y="591131"/>
            <a:ext cx="12191999" cy="6266870"/>
          </a:xfrm>
          <a:prstGeom prst="rect">
            <a:avLst/>
          </a:prstGeom>
        </p:spPr>
      </p:pic>
      <p:sp>
        <p:nvSpPr>
          <p:cNvPr id="3" name="Akciógomb: Visszatérés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CBF1183-BB10-53E8-B71D-F186B1989D7C}"/>
              </a:ext>
            </a:extLst>
          </p:cNvPr>
          <p:cNvSpPr/>
          <p:nvPr/>
        </p:nvSpPr>
        <p:spPr>
          <a:xfrm>
            <a:off x="11726333" y="48420"/>
            <a:ext cx="406400" cy="350837"/>
          </a:xfrm>
          <a:prstGeom prst="actionButtonRetur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034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3F84118-363B-9189-0985-A1B00C6671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499533"/>
          </a:xfrm>
        </p:spPr>
        <p:txBody>
          <a:bodyPr>
            <a:normAutofit/>
          </a:bodyPr>
          <a:lstStyle/>
          <a:p>
            <a:r>
              <a:rPr lang="hu-HU" sz="28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KARBANTARTÁS MENEDZSELŐ MEGOLDÁS</a:t>
            </a:r>
            <a:endParaRPr lang="hu-HU" sz="28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BABD97D-F96F-7FC4-DFCB-148DCF681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87" y="499533"/>
            <a:ext cx="11949826" cy="6358467"/>
          </a:xfrm>
          <a:prstGeom prst="rect">
            <a:avLst/>
          </a:prstGeom>
        </p:spPr>
      </p:pic>
      <p:sp>
        <p:nvSpPr>
          <p:cNvPr id="3" name="Akciógomb: Visszatérés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524AC28-2F71-A4FF-7BFD-8C0126C27054}"/>
              </a:ext>
            </a:extLst>
          </p:cNvPr>
          <p:cNvSpPr/>
          <p:nvPr/>
        </p:nvSpPr>
        <p:spPr>
          <a:xfrm>
            <a:off x="11726333" y="48420"/>
            <a:ext cx="406400" cy="350837"/>
          </a:xfrm>
          <a:prstGeom prst="actionButtonRetur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450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>
            <a:extLst>
              <a:ext uri="{FF2B5EF4-FFF2-40B4-BE49-F238E27FC236}">
                <a16:creationId xmlns:a16="http://schemas.microsoft.com/office/drawing/2014/main" id="{5702A1B6-6BFA-E138-D1C3-82DA7A9A0F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D4E2939B-DC20-6B59-A89D-7387B1769F3A}"/>
              </a:ext>
            </a:extLst>
          </p:cNvPr>
          <p:cNvSpPr txBox="1"/>
          <p:nvPr/>
        </p:nvSpPr>
        <p:spPr>
          <a:xfrm>
            <a:off x="3797300" y="3136612"/>
            <a:ext cx="459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89728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>
            <a:extLst>
              <a:ext uri="{FF2B5EF4-FFF2-40B4-BE49-F238E27FC236}">
                <a16:creationId xmlns:a16="http://schemas.microsoft.com/office/drawing/2014/main" id="{395C1DFA-4238-DC83-2631-BD9ED1F82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7F957C6-3989-ACE9-7E42-88C94EC9B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73" y="281297"/>
            <a:ext cx="10627201" cy="6190735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EF06FD1C-EA81-6A7E-1487-4DD0B3725F2A}"/>
              </a:ext>
            </a:extLst>
          </p:cNvPr>
          <p:cNvSpPr/>
          <p:nvPr/>
        </p:nvSpPr>
        <p:spPr>
          <a:xfrm>
            <a:off x="1930400" y="1761067"/>
            <a:ext cx="1413933" cy="457200"/>
          </a:xfrm>
          <a:prstGeom prst="rect">
            <a:avLst/>
          </a:prstGeom>
          <a:solidFill>
            <a:srgbClr val="AB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</a:rPr>
              <a:t>Mérőkiolvasó </a:t>
            </a:r>
            <a:r>
              <a:rPr lang="hu-HU" sz="1400" dirty="0" err="1">
                <a:solidFill>
                  <a:schemeClr val="tx1"/>
                </a:solidFill>
              </a:rPr>
              <a:t>miniSCADA</a:t>
            </a:r>
            <a:endParaRPr lang="hu-H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3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4F8AC10F-913A-725E-AAB1-A05C964C691F}"/>
              </a:ext>
            </a:extLst>
          </p:cNvPr>
          <p:cNvSpPr/>
          <p:nvPr/>
        </p:nvSpPr>
        <p:spPr>
          <a:xfrm>
            <a:off x="0" y="0"/>
            <a:ext cx="12190995" cy="6858000"/>
          </a:xfrm>
          <a:prstGeom prst="rect">
            <a:avLst/>
          </a:prstGeom>
          <a:solidFill>
            <a:srgbClr val="8FB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1E4A7B67-25EB-487D-8034-5768AA6A8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95" y="2589681"/>
            <a:ext cx="6412500" cy="426831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95E5550-ED39-4794-BCBA-E6852EA0A857}"/>
              </a:ext>
            </a:extLst>
          </p:cNvPr>
          <p:cNvSpPr/>
          <p:nvPr/>
        </p:nvSpPr>
        <p:spPr>
          <a:xfrm>
            <a:off x="204338" y="1883025"/>
            <a:ext cx="2163133" cy="706658"/>
          </a:xfrm>
          <a:prstGeom prst="rect">
            <a:avLst/>
          </a:prstGeom>
          <a:solidFill>
            <a:srgbClr val="00B050"/>
          </a:solidFill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Önkormányzati cégek</a:t>
            </a:r>
            <a:endParaRPr lang="en-US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F309-890C-4243-9A0D-2AF61F344B0F}"/>
              </a:ext>
            </a:extLst>
          </p:cNvPr>
          <p:cNvSpPr/>
          <p:nvPr/>
        </p:nvSpPr>
        <p:spPr>
          <a:xfrm>
            <a:off x="204339" y="5277983"/>
            <a:ext cx="2163133" cy="706658"/>
          </a:xfrm>
          <a:prstGeom prst="rect">
            <a:avLst/>
          </a:prstGeom>
          <a:solidFill>
            <a:srgbClr val="00B050"/>
          </a:solidFill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Városlakók</a:t>
            </a:r>
            <a:endParaRPr lang="en-US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F1B155-D7CF-414A-9982-AF9AEDDF867E}"/>
              </a:ext>
            </a:extLst>
          </p:cNvPr>
          <p:cNvSpPr/>
          <p:nvPr/>
        </p:nvSpPr>
        <p:spPr>
          <a:xfrm>
            <a:off x="3062972" y="5277983"/>
            <a:ext cx="2163134" cy="706658"/>
          </a:xfrm>
          <a:prstGeom prst="rect">
            <a:avLst/>
          </a:prstGeom>
          <a:solidFill>
            <a:srgbClr val="00B050"/>
          </a:solidFill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Nem önkormányzati cégek, vállalkozások</a:t>
            </a:r>
            <a:endParaRPr 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C3024C-AD6F-4718-AC2E-8FBF4B96705A}"/>
              </a:ext>
            </a:extLst>
          </p:cNvPr>
          <p:cNvSpPr/>
          <p:nvPr/>
        </p:nvSpPr>
        <p:spPr>
          <a:xfrm>
            <a:off x="3062973" y="1883024"/>
            <a:ext cx="2163133" cy="706658"/>
          </a:xfrm>
          <a:prstGeom prst="rect">
            <a:avLst/>
          </a:prstGeom>
          <a:solidFill>
            <a:srgbClr val="00B050"/>
          </a:solidFill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Energia termelők</a:t>
            </a:r>
            <a:endParaRPr lang="en-US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3E50F0-909F-4F4C-B40E-BF4077398C40}"/>
              </a:ext>
            </a:extLst>
          </p:cNvPr>
          <p:cNvSpPr/>
          <p:nvPr/>
        </p:nvSpPr>
        <p:spPr>
          <a:xfrm>
            <a:off x="4138864" y="3272113"/>
            <a:ext cx="16747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hu-H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Összegyűjt és analizál minden energia termelést és fogyasztást </a:t>
            </a:r>
            <a:endParaRPr lang="hu-HU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788EF9-C554-4A49-8C2D-5BB5DEE79B75}"/>
              </a:ext>
            </a:extLst>
          </p:cNvPr>
          <p:cNvSpPr/>
          <p:nvPr/>
        </p:nvSpPr>
        <p:spPr>
          <a:xfrm>
            <a:off x="5226106" y="1566342"/>
            <a:ext cx="18326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hu-H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Megújuló energia</a:t>
            </a:r>
          </a:p>
          <a:p>
            <a:pPr marL="0" lvl="1">
              <a:defRPr/>
            </a:pPr>
            <a:r>
              <a:rPr lang="hu-H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Fosszilis energia</a:t>
            </a:r>
          </a:p>
          <a:p>
            <a:pPr marL="0" lvl="1">
              <a:defRPr/>
            </a:pPr>
            <a:r>
              <a:rPr lang="hu-H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Biomassza</a:t>
            </a:r>
          </a:p>
          <a:p>
            <a:pPr marL="0" lvl="1">
              <a:defRPr/>
            </a:pPr>
            <a:r>
              <a:rPr lang="hu-H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Egyéb cégek</a:t>
            </a:r>
          </a:p>
          <a:p>
            <a:pPr marL="0" lvl="1">
              <a:defRPr/>
            </a:pPr>
            <a:r>
              <a:rPr lang="hu-H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Háztartások</a:t>
            </a:r>
            <a:endParaRPr lang="hu-HU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7" name="Flowchart: Preparation 126">
            <a:extLst>
              <a:ext uri="{FF2B5EF4-FFF2-40B4-BE49-F238E27FC236}">
                <a16:creationId xmlns:a16="http://schemas.microsoft.com/office/drawing/2014/main" id="{FAB49D50-3463-4538-BB26-D29292D96245}"/>
              </a:ext>
            </a:extLst>
          </p:cNvPr>
          <p:cNvSpPr/>
          <p:nvPr/>
        </p:nvSpPr>
        <p:spPr>
          <a:xfrm>
            <a:off x="1285905" y="3354346"/>
            <a:ext cx="2852959" cy="1158973"/>
          </a:xfrm>
          <a:prstGeom prst="flowChartPreparation">
            <a:avLst/>
          </a:prstGeom>
          <a:solidFill>
            <a:srgbClr val="00B050"/>
          </a:solidFill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Okos mérőrendszer és hálózat</a:t>
            </a:r>
            <a:endParaRPr lang="en-US" b="1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9C62F6B0-6989-9D4E-01D6-58CC156D9C2B}"/>
              </a:ext>
            </a:extLst>
          </p:cNvPr>
          <p:cNvSpPr/>
          <p:nvPr/>
        </p:nvSpPr>
        <p:spPr>
          <a:xfrm>
            <a:off x="0" y="237427"/>
            <a:ext cx="4523874" cy="7066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hu-HU" sz="180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ENERGIAKÖZÖSSÉG felépítése</a:t>
            </a: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9121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E896BBF5-7547-A533-F506-5704F53AEC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Nyíl: lefelé mutató 63">
            <a:extLst>
              <a:ext uri="{FF2B5EF4-FFF2-40B4-BE49-F238E27FC236}">
                <a16:creationId xmlns:a16="http://schemas.microsoft.com/office/drawing/2014/main" id="{A2A9ECCF-1EBA-1A5B-E714-097F3F2B1067}"/>
              </a:ext>
            </a:extLst>
          </p:cNvPr>
          <p:cNvSpPr/>
          <p:nvPr/>
        </p:nvSpPr>
        <p:spPr>
          <a:xfrm>
            <a:off x="2768267" y="2310205"/>
            <a:ext cx="179812" cy="389467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9" name="Nyíl: lefelé mutató 38">
            <a:extLst>
              <a:ext uri="{FF2B5EF4-FFF2-40B4-BE49-F238E27FC236}">
                <a16:creationId xmlns:a16="http://schemas.microsoft.com/office/drawing/2014/main" id="{6C3AFD95-E541-6FCB-08A1-B21B05BD8FE5}"/>
              </a:ext>
            </a:extLst>
          </p:cNvPr>
          <p:cNvSpPr/>
          <p:nvPr/>
        </p:nvSpPr>
        <p:spPr>
          <a:xfrm>
            <a:off x="7334427" y="2293875"/>
            <a:ext cx="179812" cy="389467"/>
          </a:xfrm>
          <a:prstGeom prst="down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id="{5E3ADE89-07B6-353C-ED72-728B8D802CA2}"/>
              </a:ext>
            </a:extLst>
          </p:cNvPr>
          <p:cNvSpPr/>
          <p:nvPr/>
        </p:nvSpPr>
        <p:spPr>
          <a:xfrm>
            <a:off x="6889484" y="1303016"/>
            <a:ext cx="973975" cy="1013826"/>
          </a:xfrm>
          <a:prstGeom prst="rect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/>
              <a:t>Fájl-konverter miniSCADA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E78CFB9B-E501-9525-8B72-98623A5F714B}"/>
              </a:ext>
            </a:extLst>
          </p:cNvPr>
          <p:cNvSpPr/>
          <p:nvPr/>
        </p:nvSpPr>
        <p:spPr>
          <a:xfrm>
            <a:off x="10502898" y="282954"/>
            <a:ext cx="1552531" cy="4110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4ADA4984-03E9-3AA1-6A01-8F7C2162DD41}"/>
              </a:ext>
            </a:extLst>
          </p:cNvPr>
          <p:cNvSpPr/>
          <p:nvPr/>
        </p:nvSpPr>
        <p:spPr>
          <a:xfrm>
            <a:off x="76201" y="93133"/>
            <a:ext cx="12031132" cy="51900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342D060-C855-D03A-1505-231AF24FD227}"/>
              </a:ext>
            </a:extLst>
          </p:cNvPr>
          <p:cNvSpPr/>
          <p:nvPr/>
        </p:nvSpPr>
        <p:spPr>
          <a:xfrm>
            <a:off x="1499608" y="4813159"/>
            <a:ext cx="5697225" cy="3010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BIG DATA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76B898D9-BD1F-925A-AC20-D2195C56C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507" y="5807100"/>
            <a:ext cx="1277941" cy="978639"/>
          </a:xfrm>
          <a:prstGeom prst="rect">
            <a:avLst/>
          </a:prstGeom>
        </p:spPr>
      </p:pic>
      <p:pic>
        <p:nvPicPr>
          <p:cNvPr id="15" name="Kép 14">
            <a:hlinkClick r:id="rId4" action="ppaction://hlinksldjump"/>
            <a:extLst>
              <a:ext uri="{FF2B5EF4-FFF2-40B4-BE49-F238E27FC236}">
                <a16:creationId xmlns:a16="http://schemas.microsoft.com/office/drawing/2014/main" id="{32495C38-84CF-C29B-89F4-3912A0F78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420" y="787160"/>
            <a:ext cx="437273" cy="438072"/>
          </a:xfrm>
          <a:prstGeom prst="rect">
            <a:avLst/>
          </a:prstGeom>
        </p:spPr>
      </p:pic>
      <p:pic>
        <p:nvPicPr>
          <p:cNvPr id="21" name="Kép 20">
            <a:hlinkClick r:id="rId6" action="ppaction://hlinksldjump"/>
            <a:extLst>
              <a:ext uri="{FF2B5EF4-FFF2-40B4-BE49-F238E27FC236}">
                <a16:creationId xmlns:a16="http://schemas.microsoft.com/office/drawing/2014/main" id="{B6EB0DBC-8796-6255-3F6A-31A20D9137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2387" y="677755"/>
            <a:ext cx="423046" cy="540670"/>
          </a:xfrm>
          <a:prstGeom prst="rect">
            <a:avLst/>
          </a:prstGeom>
        </p:spPr>
      </p:pic>
      <p:pic>
        <p:nvPicPr>
          <p:cNvPr id="23" name="Kép 22">
            <a:hlinkClick r:id="rId8" action="ppaction://hlinksldjump"/>
            <a:extLst>
              <a:ext uri="{FF2B5EF4-FFF2-40B4-BE49-F238E27FC236}">
                <a16:creationId xmlns:a16="http://schemas.microsoft.com/office/drawing/2014/main" id="{C5FDAC55-3248-F462-6848-E58AA42909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6834" y="717693"/>
            <a:ext cx="450558" cy="540670"/>
          </a:xfrm>
          <a:prstGeom prst="rect">
            <a:avLst/>
          </a:prstGeom>
        </p:spPr>
      </p:pic>
      <p:pic>
        <p:nvPicPr>
          <p:cNvPr id="25" name="Kép 24">
            <a:hlinkClick r:id="rId10" action="ppaction://hlinksldjump"/>
            <a:extLst>
              <a:ext uri="{FF2B5EF4-FFF2-40B4-BE49-F238E27FC236}">
                <a16:creationId xmlns:a16="http://schemas.microsoft.com/office/drawing/2014/main" id="{5A0F6EF8-8074-2AE3-E9F6-A5DB18BB0E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7052" y="592315"/>
            <a:ext cx="722127" cy="682055"/>
          </a:xfrm>
          <a:prstGeom prst="rect">
            <a:avLst/>
          </a:prstGeom>
        </p:spPr>
      </p:pic>
      <p:pic>
        <p:nvPicPr>
          <p:cNvPr id="29" name="Kép 28">
            <a:hlinkClick r:id="rId12" action="ppaction://hlinksldjump"/>
            <a:extLst>
              <a:ext uri="{FF2B5EF4-FFF2-40B4-BE49-F238E27FC236}">
                <a16:creationId xmlns:a16="http://schemas.microsoft.com/office/drawing/2014/main" id="{4FD13148-4AD6-39CF-C45A-3FFE296F78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16528" y="611050"/>
            <a:ext cx="580361" cy="621571"/>
          </a:xfrm>
          <a:prstGeom prst="rect">
            <a:avLst/>
          </a:prstGeom>
        </p:spPr>
      </p:pic>
      <p:sp>
        <p:nvSpPr>
          <p:cNvPr id="30" name="Nyíl: lefelé mutató 29">
            <a:extLst>
              <a:ext uri="{FF2B5EF4-FFF2-40B4-BE49-F238E27FC236}">
                <a16:creationId xmlns:a16="http://schemas.microsoft.com/office/drawing/2014/main" id="{D0FC0A35-EF88-F99D-FD20-37A4FA737C04}"/>
              </a:ext>
            </a:extLst>
          </p:cNvPr>
          <p:cNvSpPr/>
          <p:nvPr/>
        </p:nvSpPr>
        <p:spPr>
          <a:xfrm>
            <a:off x="602137" y="2301816"/>
            <a:ext cx="179812" cy="389467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678F0226-2E00-AFFF-A0C3-146EDA185DE3}"/>
              </a:ext>
            </a:extLst>
          </p:cNvPr>
          <p:cNvSpPr txBox="1"/>
          <p:nvPr/>
        </p:nvSpPr>
        <p:spPr>
          <a:xfrm>
            <a:off x="103551" y="2653382"/>
            <a:ext cx="9971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Termelés, fogyasztás mérés, adat letárolás és megjelenítés</a:t>
            </a:r>
          </a:p>
        </p:txBody>
      </p:sp>
      <p:sp>
        <p:nvSpPr>
          <p:cNvPr id="34" name="Nyíl: lefelé mutató 33">
            <a:extLst>
              <a:ext uri="{FF2B5EF4-FFF2-40B4-BE49-F238E27FC236}">
                <a16:creationId xmlns:a16="http://schemas.microsoft.com/office/drawing/2014/main" id="{923A9B16-DB43-41D3-DE16-C8D6EB1853B0}"/>
              </a:ext>
            </a:extLst>
          </p:cNvPr>
          <p:cNvSpPr/>
          <p:nvPr/>
        </p:nvSpPr>
        <p:spPr>
          <a:xfrm>
            <a:off x="6205346" y="2315810"/>
            <a:ext cx="179812" cy="389467"/>
          </a:xfrm>
          <a:prstGeom prst="down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6D2BBD69-4808-217C-6A84-4902200BB9F6}"/>
              </a:ext>
            </a:extLst>
          </p:cNvPr>
          <p:cNvSpPr txBox="1"/>
          <p:nvPr/>
        </p:nvSpPr>
        <p:spPr>
          <a:xfrm>
            <a:off x="5862688" y="2757284"/>
            <a:ext cx="92598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Számla konfigurálás, adat kinyerés és letárolás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70E6521E-EC53-D486-2499-CA793EF3664F}"/>
              </a:ext>
            </a:extLst>
          </p:cNvPr>
          <p:cNvSpPr txBox="1"/>
          <p:nvPr/>
        </p:nvSpPr>
        <p:spPr>
          <a:xfrm>
            <a:off x="6968017" y="2758422"/>
            <a:ext cx="97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Szolgáltatói fájlok feldolgozása, adat kinyerés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07DB74F5-5A25-68AE-1CB2-128857F349EC}"/>
              </a:ext>
            </a:extLst>
          </p:cNvPr>
          <p:cNvSpPr txBox="1"/>
          <p:nvPr/>
        </p:nvSpPr>
        <p:spPr>
          <a:xfrm>
            <a:off x="1310030" y="2686924"/>
            <a:ext cx="10329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Vezérlés, termelés szabályozás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737A5A80-377B-79D0-BE06-A2B41F2C133B}"/>
              </a:ext>
            </a:extLst>
          </p:cNvPr>
          <p:cNvSpPr txBox="1"/>
          <p:nvPr/>
        </p:nvSpPr>
        <p:spPr>
          <a:xfrm>
            <a:off x="8018368" y="2741652"/>
            <a:ext cx="985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Költségek szétosztása tagok energia termelők és felhasználók között</a:t>
            </a:r>
          </a:p>
        </p:txBody>
      </p:sp>
      <p:sp>
        <p:nvSpPr>
          <p:cNvPr id="40" name="Nyíl: lefelé mutató 39">
            <a:extLst>
              <a:ext uri="{FF2B5EF4-FFF2-40B4-BE49-F238E27FC236}">
                <a16:creationId xmlns:a16="http://schemas.microsoft.com/office/drawing/2014/main" id="{F36C0491-5355-FF9D-4454-24D134CEC216}"/>
              </a:ext>
            </a:extLst>
          </p:cNvPr>
          <p:cNvSpPr/>
          <p:nvPr/>
        </p:nvSpPr>
        <p:spPr>
          <a:xfrm>
            <a:off x="1667332" y="2318180"/>
            <a:ext cx="179812" cy="389467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1" name="Nyíl: lefelé mutató 40">
            <a:extLst>
              <a:ext uri="{FF2B5EF4-FFF2-40B4-BE49-F238E27FC236}">
                <a16:creationId xmlns:a16="http://schemas.microsoft.com/office/drawing/2014/main" id="{4273AB07-5254-0003-75A3-42C655FAD6E0}"/>
              </a:ext>
            </a:extLst>
          </p:cNvPr>
          <p:cNvSpPr/>
          <p:nvPr/>
        </p:nvSpPr>
        <p:spPr>
          <a:xfrm>
            <a:off x="11208238" y="2458354"/>
            <a:ext cx="179812" cy="38946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62272613-6784-18F0-2C58-CEB251361F07}"/>
              </a:ext>
            </a:extLst>
          </p:cNvPr>
          <p:cNvCxnSpPr>
            <a:cxnSpLocks/>
          </p:cNvCxnSpPr>
          <p:nvPr/>
        </p:nvCxnSpPr>
        <p:spPr>
          <a:xfrm flipV="1">
            <a:off x="636056" y="4508064"/>
            <a:ext cx="9032461" cy="398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A6E943A8-A8A7-CA18-914B-D56C3912B206}"/>
              </a:ext>
            </a:extLst>
          </p:cNvPr>
          <p:cNvCxnSpPr>
            <a:cxnSpLocks/>
          </p:cNvCxnSpPr>
          <p:nvPr/>
        </p:nvCxnSpPr>
        <p:spPr>
          <a:xfrm>
            <a:off x="636056" y="4268917"/>
            <a:ext cx="0" cy="24669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CAFD10DD-705F-4EC1-B8F0-C435D99E7D2A}"/>
              </a:ext>
            </a:extLst>
          </p:cNvPr>
          <p:cNvCxnSpPr>
            <a:cxnSpLocks/>
          </p:cNvCxnSpPr>
          <p:nvPr/>
        </p:nvCxnSpPr>
        <p:spPr>
          <a:xfrm>
            <a:off x="1667332" y="4279174"/>
            <a:ext cx="0" cy="24669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E3D24C5B-8B4A-AF75-EB70-329E25AAF8B0}"/>
              </a:ext>
            </a:extLst>
          </p:cNvPr>
          <p:cNvCxnSpPr>
            <a:cxnSpLocks/>
          </p:cNvCxnSpPr>
          <p:nvPr/>
        </p:nvCxnSpPr>
        <p:spPr>
          <a:xfrm>
            <a:off x="3979859" y="4268917"/>
            <a:ext cx="0" cy="24669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149D678D-D1E3-9A52-35C7-8A39104F68D1}"/>
              </a:ext>
            </a:extLst>
          </p:cNvPr>
          <p:cNvCxnSpPr>
            <a:cxnSpLocks/>
          </p:cNvCxnSpPr>
          <p:nvPr/>
        </p:nvCxnSpPr>
        <p:spPr>
          <a:xfrm>
            <a:off x="5061906" y="4255625"/>
            <a:ext cx="0" cy="24669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9A96E94B-A9DF-BDA0-AC56-F07177A5F786}"/>
              </a:ext>
            </a:extLst>
          </p:cNvPr>
          <p:cNvCxnSpPr>
            <a:cxnSpLocks/>
          </p:cNvCxnSpPr>
          <p:nvPr/>
        </p:nvCxnSpPr>
        <p:spPr>
          <a:xfrm>
            <a:off x="7376471" y="4255624"/>
            <a:ext cx="0" cy="24669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Nyíl: lefelé mutató 43">
            <a:extLst>
              <a:ext uri="{FF2B5EF4-FFF2-40B4-BE49-F238E27FC236}">
                <a16:creationId xmlns:a16="http://schemas.microsoft.com/office/drawing/2014/main" id="{DB98762C-AAE4-AD9D-1C5C-C8FBF780DF0B}"/>
              </a:ext>
            </a:extLst>
          </p:cNvPr>
          <p:cNvSpPr/>
          <p:nvPr/>
        </p:nvSpPr>
        <p:spPr>
          <a:xfrm>
            <a:off x="4286170" y="4518947"/>
            <a:ext cx="201522" cy="19922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F5F962BB-9D78-5803-D2E9-6797C0DC59A9}"/>
              </a:ext>
            </a:extLst>
          </p:cNvPr>
          <p:cNvSpPr txBox="1"/>
          <p:nvPr/>
        </p:nvSpPr>
        <p:spPr>
          <a:xfrm>
            <a:off x="5582193" y="5382755"/>
            <a:ext cx="6609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/>
              <a:t>ENERGRADE Energiaközösség</a:t>
            </a:r>
            <a:r>
              <a:rPr lang="hu-HU" sz="1600" dirty="0"/>
              <a:t>: </a:t>
            </a:r>
          </a:p>
          <a:p>
            <a:r>
              <a:rPr lang="hu-HU" sz="1600" dirty="0"/>
              <a:t>Egységes felületen integráltan adatok megjelenítése, számítások, diagramok, elszámolások, hálózat eszközeinek konkrét szabályozása, vezérlése. Öntanuló algoritmussal folyamatosan fenntartva a legjobb gazdasági és műszaki működés biztonsági állapotot.</a:t>
            </a:r>
          </a:p>
        </p:txBody>
      </p:sp>
      <p:sp>
        <p:nvSpPr>
          <p:cNvPr id="6" name="Nyíl: lefelé mutató 5">
            <a:extLst>
              <a:ext uri="{FF2B5EF4-FFF2-40B4-BE49-F238E27FC236}">
                <a16:creationId xmlns:a16="http://schemas.microsoft.com/office/drawing/2014/main" id="{7A2AA5C4-48E5-58A8-EFB7-316DD43C7EF8}"/>
              </a:ext>
            </a:extLst>
          </p:cNvPr>
          <p:cNvSpPr/>
          <p:nvPr/>
        </p:nvSpPr>
        <p:spPr>
          <a:xfrm>
            <a:off x="4128773" y="5151959"/>
            <a:ext cx="524933" cy="54282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6ADAA336-A96E-F3E7-D45A-793942297C1B}"/>
              </a:ext>
            </a:extLst>
          </p:cNvPr>
          <p:cNvSpPr txBox="1"/>
          <p:nvPr/>
        </p:nvSpPr>
        <p:spPr>
          <a:xfrm>
            <a:off x="77680" y="94191"/>
            <a:ext cx="39152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/>
              <a:t>DMS rendszer, miniSCADA alkalmazások</a:t>
            </a:r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72E40CE7-6953-4C13-9256-1E138ABB49F8}"/>
              </a:ext>
            </a:extLst>
          </p:cNvPr>
          <p:cNvSpPr/>
          <p:nvPr/>
        </p:nvSpPr>
        <p:spPr>
          <a:xfrm>
            <a:off x="10636405" y="1329109"/>
            <a:ext cx="1317972" cy="11390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00" b="1" dirty="0"/>
              <a:t>KARBANTARTÁS MENEDZSELŐ MEGOLDÁS</a:t>
            </a:r>
          </a:p>
        </p:txBody>
      </p:sp>
      <p:sp>
        <p:nvSpPr>
          <p:cNvPr id="56" name="Téglalap 55">
            <a:extLst>
              <a:ext uri="{FF2B5EF4-FFF2-40B4-BE49-F238E27FC236}">
                <a16:creationId xmlns:a16="http://schemas.microsoft.com/office/drawing/2014/main" id="{87CD94AC-E903-3EFC-1881-BF78F1CCFBCC}"/>
              </a:ext>
            </a:extLst>
          </p:cNvPr>
          <p:cNvSpPr/>
          <p:nvPr/>
        </p:nvSpPr>
        <p:spPr>
          <a:xfrm>
            <a:off x="1239323" y="1320325"/>
            <a:ext cx="973975" cy="1013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" b="1" dirty="0">
                <a:solidFill>
                  <a:schemeClr val="bg1"/>
                </a:solidFill>
              </a:rPr>
              <a:t>Napelem és akkumulátor monitorozó és vezérlő miniSCADA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612F394-3CF1-4FFB-3BE9-C55B770DEB32}"/>
              </a:ext>
            </a:extLst>
          </p:cNvPr>
          <p:cNvSpPr txBox="1"/>
          <p:nvPr/>
        </p:nvSpPr>
        <p:spPr>
          <a:xfrm>
            <a:off x="10502899" y="2928046"/>
            <a:ext cx="1552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Meghibásodások, időszakos karbantartások munkafolyamatainak informatikai menedzselése (akár Prediktív módon).</a:t>
            </a:r>
          </a:p>
        </p:txBody>
      </p:sp>
      <p:pic>
        <p:nvPicPr>
          <p:cNvPr id="9" name="Kép 8">
            <a:hlinkClick r:id="rId14" action="ppaction://hlinksldjump"/>
            <a:extLst>
              <a:ext uri="{FF2B5EF4-FFF2-40B4-BE49-F238E27FC236}">
                <a16:creationId xmlns:a16="http://schemas.microsoft.com/office/drawing/2014/main" id="{BFF052D8-C9C7-B7A4-6766-EE02EBC1A5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11050" y="439176"/>
            <a:ext cx="811873" cy="819187"/>
          </a:xfrm>
          <a:prstGeom prst="rect">
            <a:avLst/>
          </a:prstGeom>
        </p:spPr>
      </p:pic>
      <p:sp>
        <p:nvSpPr>
          <p:cNvPr id="61" name="Nyíl: lefelé mutató 60">
            <a:extLst>
              <a:ext uri="{FF2B5EF4-FFF2-40B4-BE49-F238E27FC236}">
                <a16:creationId xmlns:a16="http://schemas.microsoft.com/office/drawing/2014/main" id="{246F24D2-D619-BA75-3572-4543C9B0FEB5}"/>
              </a:ext>
            </a:extLst>
          </p:cNvPr>
          <p:cNvSpPr/>
          <p:nvPr/>
        </p:nvSpPr>
        <p:spPr>
          <a:xfrm>
            <a:off x="8459712" y="2293876"/>
            <a:ext cx="179812" cy="389467"/>
          </a:xfrm>
          <a:prstGeom prst="down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0" name="Téglalap 49">
            <a:hlinkClick r:id="rId4" action="ppaction://hlinksldjump"/>
            <a:extLst>
              <a:ext uri="{FF2B5EF4-FFF2-40B4-BE49-F238E27FC236}">
                <a16:creationId xmlns:a16="http://schemas.microsoft.com/office/drawing/2014/main" id="{52A40812-1DCD-B373-091B-555ABE49A21F}"/>
              </a:ext>
            </a:extLst>
          </p:cNvPr>
          <p:cNvSpPr/>
          <p:nvPr/>
        </p:nvSpPr>
        <p:spPr>
          <a:xfrm>
            <a:off x="124883" y="1310758"/>
            <a:ext cx="973975" cy="1013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Mérő-kiolvasó</a:t>
            </a:r>
            <a:r>
              <a:rPr lang="hu-HU" sz="1200" b="1" dirty="0"/>
              <a:t> </a:t>
            </a:r>
            <a:r>
              <a:rPr lang="hu-HU" sz="1200" b="1" dirty="0">
                <a:hlinkClick r:id="rId16"/>
              </a:rPr>
              <a:t>miniSCADA</a:t>
            </a:r>
            <a:endParaRPr lang="hu-HU" sz="1200" b="1" dirty="0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3A1723D-6112-1148-90D1-81398AFDA4A7}"/>
              </a:ext>
            </a:extLst>
          </p:cNvPr>
          <p:cNvSpPr/>
          <p:nvPr/>
        </p:nvSpPr>
        <p:spPr>
          <a:xfrm>
            <a:off x="5776923" y="1316548"/>
            <a:ext cx="973975" cy="1013826"/>
          </a:xfrm>
          <a:prstGeom prst="rect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/>
              <a:t>Számla-feldolgozó </a:t>
            </a:r>
            <a:r>
              <a:rPr lang="hu-HU" sz="1200" b="1" dirty="0">
                <a:hlinkClick r:id="rId17"/>
              </a:rPr>
              <a:t>miniSCADA</a:t>
            </a:r>
            <a:endParaRPr lang="hu-HU" sz="1200" b="1" dirty="0"/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id="{C9040DD7-56F4-C2EA-9DB3-B336BF2CDD60}"/>
              </a:ext>
            </a:extLst>
          </p:cNvPr>
          <p:cNvSpPr/>
          <p:nvPr/>
        </p:nvSpPr>
        <p:spPr>
          <a:xfrm>
            <a:off x="5605759" y="2091985"/>
            <a:ext cx="177637" cy="209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Téglalap 57">
            <a:extLst>
              <a:ext uri="{FF2B5EF4-FFF2-40B4-BE49-F238E27FC236}">
                <a16:creationId xmlns:a16="http://schemas.microsoft.com/office/drawing/2014/main" id="{22D27959-970C-EDEF-AA28-22453838EB17}"/>
              </a:ext>
            </a:extLst>
          </p:cNvPr>
          <p:cNvSpPr/>
          <p:nvPr/>
        </p:nvSpPr>
        <p:spPr>
          <a:xfrm>
            <a:off x="8012153" y="1299206"/>
            <a:ext cx="973975" cy="1013826"/>
          </a:xfrm>
          <a:prstGeom prst="rect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/>
              <a:t>Költség-szétosztó miniSCADA</a:t>
            </a:r>
          </a:p>
        </p:txBody>
      </p:sp>
      <p:sp>
        <p:nvSpPr>
          <p:cNvPr id="63" name="Téglalap 62">
            <a:extLst>
              <a:ext uri="{FF2B5EF4-FFF2-40B4-BE49-F238E27FC236}">
                <a16:creationId xmlns:a16="http://schemas.microsoft.com/office/drawing/2014/main" id="{9EF36BDD-DB23-C1DE-4B4C-41FF2B145578}"/>
              </a:ext>
            </a:extLst>
          </p:cNvPr>
          <p:cNvSpPr/>
          <p:nvPr/>
        </p:nvSpPr>
        <p:spPr>
          <a:xfrm>
            <a:off x="2374204" y="1327609"/>
            <a:ext cx="973975" cy="1013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/>
              <a:t>Load </a:t>
            </a:r>
            <a:r>
              <a:rPr lang="hu-HU" sz="1200" b="1" dirty="0" err="1"/>
              <a:t>menedzs</a:t>
            </a:r>
            <a:r>
              <a:rPr lang="hu-HU" sz="1200" b="1" dirty="0"/>
              <a:t>-ment miniSCADA</a:t>
            </a: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9E6B674F-29C6-80AC-AE84-4ED4EACB5999}"/>
              </a:ext>
            </a:extLst>
          </p:cNvPr>
          <p:cNvSpPr txBox="1"/>
          <p:nvPr/>
        </p:nvSpPr>
        <p:spPr>
          <a:xfrm>
            <a:off x="2337155" y="2692007"/>
            <a:ext cx="10420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Fogyasztás szabályozás, vezérlés készülék és gyártó függetlenül.</a:t>
            </a:r>
          </a:p>
          <a:p>
            <a:r>
              <a:rPr lang="hu-HU" sz="1100" dirty="0"/>
              <a:t>Vision </a:t>
            </a:r>
            <a:r>
              <a:rPr lang="hu-HU" sz="1100" dirty="0" err="1"/>
              <a:t>Scada</a:t>
            </a:r>
            <a:r>
              <a:rPr lang="hu-HU" sz="1100" dirty="0"/>
              <a:t> képességek.</a:t>
            </a:r>
          </a:p>
        </p:txBody>
      </p:sp>
      <p:cxnSp>
        <p:nvCxnSpPr>
          <p:cNvPr id="73" name="Egyenes összekötő 72">
            <a:extLst>
              <a:ext uri="{FF2B5EF4-FFF2-40B4-BE49-F238E27FC236}">
                <a16:creationId xmlns:a16="http://schemas.microsoft.com/office/drawing/2014/main" id="{9DDB981D-A5DD-107F-3CAC-E65977BCBD55}"/>
              </a:ext>
            </a:extLst>
          </p:cNvPr>
          <p:cNvCxnSpPr>
            <a:cxnSpLocks/>
          </p:cNvCxnSpPr>
          <p:nvPr/>
        </p:nvCxnSpPr>
        <p:spPr>
          <a:xfrm>
            <a:off x="8439960" y="4263365"/>
            <a:ext cx="0" cy="24669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>
            <a:hlinkClick r:id="rId18" action="ppaction://hlinksldjump"/>
            <a:extLst>
              <a:ext uri="{FF2B5EF4-FFF2-40B4-BE49-F238E27FC236}">
                <a16:creationId xmlns:a16="http://schemas.microsoft.com/office/drawing/2014/main" id="{4684A823-2961-D69E-91FA-B14F171F75F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25973" y="758382"/>
            <a:ext cx="348651" cy="481678"/>
          </a:xfrm>
          <a:prstGeom prst="rect">
            <a:avLst/>
          </a:prstGeom>
        </p:spPr>
      </p:pic>
      <p:sp>
        <p:nvSpPr>
          <p:cNvPr id="55" name="Téglalap 54">
            <a:extLst>
              <a:ext uri="{FF2B5EF4-FFF2-40B4-BE49-F238E27FC236}">
                <a16:creationId xmlns:a16="http://schemas.microsoft.com/office/drawing/2014/main" id="{CCACBED4-78F9-FD1E-54E2-8423F5835380}"/>
              </a:ext>
            </a:extLst>
          </p:cNvPr>
          <p:cNvSpPr/>
          <p:nvPr/>
        </p:nvSpPr>
        <p:spPr>
          <a:xfrm>
            <a:off x="3513717" y="1328090"/>
            <a:ext cx="973975" cy="1013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/>
              <a:t>Feszültség ellenőrző miniSCADA</a:t>
            </a:r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id="{7427E671-551C-9171-FEA2-4AD51A1705C3}"/>
              </a:ext>
            </a:extLst>
          </p:cNvPr>
          <p:cNvSpPr/>
          <p:nvPr/>
        </p:nvSpPr>
        <p:spPr>
          <a:xfrm>
            <a:off x="9122070" y="1299206"/>
            <a:ext cx="973975" cy="1013826"/>
          </a:xfrm>
          <a:prstGeom prst="rect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/>
              <a:t>ISO50001 miniSCADA</a:t>
            </a:r>
          </a:p>
        </p:txBody>
      </p:sp>
      <p:sp>
        <p:nvSpPr>
          <p:cNvPr id="65" name="Nyíl: jobbra mutató 64">
            <a:extLst>
              <a:ext uri="{FF2B5EF4-FFF2-40B4-BE49-F238E27FC236}">
                <a16:creationId xmlns:a16="http://schemas.microsoft.com/office/drawing/2014/main" id="{3044783B-0CD5-9ECD-1941-BBC7E4964000}"/>
              </a:ext>
            </a:extLst>
          </p:cNvPr>
          <p:cNvSpPr/>
          <p:nvPr/>
        </p:nvSpPr>
        <p:spPr>
          <a:xfrm>
            <a:off x="10131729" y="1714435"/>
            <a:ext cx="365785" cy="401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Nyíl: jobbra mutató 58">
            <a:extLst>
              <a:ext uri="{FF2B5EF4-FFF2-40B4-BE49-F238E27FC236}">
                <a16:creationId xmlns:a16="http://schemas.microsoft.com/office/drawing/2014/main" id="{1102E55E-C85E-CA11-CCD4-D0B8C1DAECFF}"/>
              </a:ext>
            </a:extLst>
          </p:cNvPr>
          <p:cNvSpPr/>
          <p:nvPr/>
        </p:nvSpPr>
        <p:spPr>
          <a:xfrm>
            <a:off x="7810011" y="2105820"/>
            <a:ext cx="177637" cy="209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Nyíl: jobbra mutató 59">
            <a:extLst>
              <a:ext uri="{FF2B5EF4-FFF2-40B4-BE49-F238E27FC236}">
                <a16:creationId xmlns:a16="http://schemas.microsoft.com/office/drawing/2014/main" id="{8F88D1E6-BE65-71CA-6947-CE70BEC08C69}"/>
              </a:ext>
            </a:extLst>
          </p:cNvPr>
          <p:cNvSpPr/>
          <p:nvPr/>
        </p:nvSpPr>
        <p:spPr>
          <a:xfrm>
            <a:off x="1089595" y="2115081"/>
            <a:ext cx="177637" cy="209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Nyíl: jobbra mutató 65">
            <a:extLst>
              <a:ext uri="{FF2B5EF4-FFF2-40B4-BE49-F238E27FC236}">
                <a16:creationId xmlns:a16="http://schemas.microsoft.com/office/drawing/2014/main" id="{179EC031-6EEB-003F-D452-E85293BB8C3B}"/>
              </a:ext>
            </a:extLst>
          </p:cNvPr>
          <p:cNvSpPr/>
          <p:nvPr/>
        </p:nvSpPr>
        <p:spPr>
          <a:xfrm>
            <a:off x="4462032" y="2098063"/>
            <a:ext cx="177637" cy="209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Nyíl: jobbra mutató 67">
            <a:extLst>
              <a:ext uri="{FF2B5EF4-FFF2-40B4-BE49-F238E27FC236}">
                <a16:creationId xmlns:a16="http://schemas.microsoft.com/office/drawing/2014/main" id="{E76E3E3A-6705-81AA-DA46-A64B19A572A6}"/>
              </a:ext>
            </a:extLst>
          </p:cNvPr>
          <p:cNvSpPr/>
          <p:nvPr/>
        </p:nvSpPr>
        <p:spPr>
          <a:xfrm>
            <a:off x="2200860" y="2098063"/>
            <a:ext cx="177637" cy="209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Nyíl: jobbra mutató 68">
            <a:extLst>
              <a:ext uri="{FF2B5EF4-FFF2-40B4-BE49-F238E27FC236}">
                <a16:creationId xmlns:a16="http://schemas.microsoft.com/office/drawing/2014/main" id="{03865E4C-DCC0-E5DE-C691-ADCE8C532E8F}"/>
              </a:ext>
            </a:extLst>
          </p:cNvPr>
          <p:cNvSpPr/>
          <p:nvPr/>
        </p:nvSpPr>
        <p:spPr>
          <a:xfrm>
            <a:off x="3325211" y="2098948"/>
            <a:ext cx="177637" cy="209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Nyíl: jobbra mutató 73">
            <a:extLst>
              <a:ext uri="{FF2B5EF4-FFF2-40B4-BE49-F238E27FC236}">
                <a16:creationId xmlns:a16="http://schemas.microsoft.com/office/drawing/2014/main" id="{FE08FEC6-818C-2FC3-69AF-E2C00F961310}"/>
              </a:ext>
            </a:extLst>
          </p:cNvPr>
          <p:cNvSpPr/>
          <p:nvPr/>
        </p:nvSpPr>
        <p:spPr>
          <a:xfrm>
            <a:off x="8962607" y="2106250"/>
            <a:ext cx="177637" cy="209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Nyíl: lefelé mutató 74">
            <a:extLst>
              <a:ext uri="{FF2B5EF4-FFF2-40B4-BE49-F238E27FC236}">
                <a16:creationId xmlns:a16="http://schemas.microsoft.com/office/drawing/2014/main" id="{5FFC5359-F7CE-2EAC-56C4-C066BE4F2357}"/>
              </a:ext>
            </a:extLst>
          </p:cNvPr>
          <p:cNvSpPr/>
          <p:nvPr/>
        </p:nvSpPr>
        <p:spPr>
          <a:xfrm>
            <a:off x="3951023" y="2301545"/>
            <a:ext cx="179812" cy="389467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6" name="Nyíl: lefelé mutató 75">
            <a:extLst>
              <a:ext uri="{FF2B5EF4-FFF2-40B4-BE49-F238E27FC236}">
                <a16:creationId xmlns:a16="http://schemas.microsoft.com/office/drawing/2014/main" id="{BC7FA0DE-B9F1-F1F4-658B-B87AFE32A34B}"/>
              </a:ext>
            </a:extLst>
          </p:cNvPr>
          <p:cNvSpPr/>
          <p:nvPr/>
        </p:nvSpPr>
        <p:spPr>
          <a:xfrm>
            <a:off x="9519151" y="2283457"/>
            <a:ext cx="179812" cy="389467"/>
          </a:xfrm>
          <a:prstGeom prst="down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7" name="Szövegdoboz 76">
            <a:extLst>
              <a:ext uri="{FF2B5EF4-FFF2-40B4-BE49-F238E27FC236}">
                <a16:creationId xmlns:a16="http://schemas.microsoft.com/office/drawing/2014/main" id="{566843FA-4F92-57A0-27AB-D95A0256D7CB}"/>
              </a:ext>
            </a:extLst>
          </p:cNvPr>
          <p:cNvSpPr txBox="1"/>
          <p:nvPr/>
        </p:nvSpPr>
        <p:spPr>
          <a:xfrm>
            <a:off x="3485684" y="2708279"/>
            <a:ext cx="103102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TRF körzeten belüli hálózati feszültség szint menedzselő modul. MSZ EN 50160</a:t>
            </a:r>
          </a:p>
        </p:txBody>
      </p:sp>
      <p:sp>
        <p:nvSpPr>
          <p:cNvPr id="78" name="Szövegdoboz 77">
            <a:extLst>
              <a:ext uri="{FF2B5EF4-FFF2-40B4-BE49-F238E27FC236}">
                <a16:creationId xmlns:a16="http://schemas.microsoft.com/office/drawing/2014/main" id="{8A0688E4-C0D6-67BC-27D9-0D3FB5EEC9A8}"/>
              </a:ext>
            </a:extLst>
          </p:cNvPr>
          <p:cNvSpPr txBox="1"/>
          <p:nvPr/>
        </p:nvSpPr>
        <p:spPr>
          <a:xfrm>
            <a:off x="9115189" y="2653382"/>
            <a:ext cx="11925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Nemzetközi sztenderdeknek megfelelően készült ISO 50001, 50002, 16247, EU </a:t>
            </a:r>
            <a:r>
              <a:rPr lang="hu-HU" sz="1100" dirty="0" err="1"/>
              <a:t>Energy</a:t>
            </a:r>
            <a:r>
              <a:rPr lang="hu-HU" sz="1100" dirty="0"/>
              <a:t> Star támogató szoftver </a:t>
            </a:r>
            <a:r>
              <a:rPr lang="hu-HU" sz="1100" dirty="0">
                <a:hlinkClick r:id="rId20"/>
              </a:rPr>
              <a:t>TÜV minősítéssel.</a:t>
            </a:r>
            <a:endParaRPr lang="hu-HU" sz="1100" dirty="0"/>
          </a:p>
        </p:txBody>
      </p:sp>
      <p:pic>
        <p:nvPicPr>
          <p:cNvPr id="80" name="Kép 79">
            <a:hlinkClick r:id="rId21" action="ppaction://hlinksldjump"/>
            <a:extLst>
              <a:ext uri="{FF2B5EF4-FFF2-40B4-BE49-F238E27FC236}">
                <a16:creationId xmlns:a16="http://schemas.microsoft.com/office/drawing/2014/main" id="{25A5067A-8F45-1CF3-BF43-C84001AFF52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09361" y="785444"/>
            <a:ext cx="382333" cy="441503"/>
          </a:xfrm>
          <a:prstGeom prst="rect">
            <a:avLst/>
          </a:prstGeom>
        </p:spPr>
      </p:pic>
      <p:cxnSp>
        <p:nvCxnSpPr>
          <p:cNvPr id="81" name="Egyenes összekötő 80">
            <a:extLst>
              <a:ext uri="{FF2B5EF4-FFF2-40B4-BE49-F238E27FC236}">
                <a16:creationId xmlns:a16="http://schemas.microsoft.com/office/drawing/2014/main" id="{9ABFB477-40F4-EA3D-B195-9DA72B62E317}"/>
              </a:ext>
            </a:extLst>
          </p:cNvPr>
          <p:cNvCxnSpPr>
            <a:cxnSpLocks/>
          </p:cNvCxnSpPr>
          <p:nvPr/>
        </p:nvCxnSpPr>
        <p:spPr>
          <a:xfrm>
            <a:off x="9668517" y="4260585"/>
            <a:ext cx="0" cy="24669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81">
            <a:extLst>
              <a:ext uri="{FF2B5EF4-FFF2-40B4-BE49-F238E27FC236}">
                <a16:creationId xmlns:a16="http://schemas.microsoft.com/office/drawing/2014/main" id="{21613577-051C-39A9-BACE-BB7F0AB3318E}"/>
              </a:ext>
            </a:extLst>
          </p:cNvPr>
          <p:cNvCxnSpPr>
            <a:cxnSpLocks/>
          </p:cNvCxnSpPr>
          <p:nvPr/>
        </p:nvCxnSpPr>
        <p:spPr>
          <a:xfrm>
            <a:off x="2785793" y="4276576"/>
            <a:ext cx="0" cy="24669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>
            <a:hlinkClick r:id="rId23" action="ppaction://hlinksldjump"/>
            <a:extLst>
              <a:ext uri="{FF2B5EF4-FFF2-40B4-BE49-F238E27FC236}">
                <a16:creationId xmlns:a16="http://schemas.microsoft.com/office/drawing/2014/main" id="{BB419CA5-5355-E139-F84D-72AE19236F7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90469" y="739234"/>
            <a:ext cx="420470" cy="558146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BCA5CAEE-F700-6337-50BA-32CA6D99DE8B}"/>
              </a:ext>
            </a:extLst>
          </p:cNvPr>
          <p:cNvSpPr/>
          <p:nvPr/>
        </p:nvSpPr>
        <p:spPr>
          <a:xfrm>
            <a:off x="4642361" y="1308717"/>
            <a:ext cx="973975" cy="1013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/>
              <a:t>EV Autó töltő </a:t>
            </a:r>
            <a:r>
              <a:rPr lang="hu-HU" sz="1200" b="1" dirty="0" err="1"/>
              <a:t>miniSCADA</a:t>
            </a:r>
            <a:endParaRPr lang="hu-HU" sz="1200" b="1" dirty="0"/>
          </a:p>
        </p:txBody>
      </p:sp>
      <p:sp>
        <p:nvSpPr>
          <p:cNvPr id="71" name="Szövegdoboz 70">
            <a:extLst>
              <a:ext uri="{FF2B5EF4-FFF2-40B4-BE49-F238E27FC236}">
                <a16:creationId xmlns:a16="http://schemas.microsoft.com/office/drawing/2014/main" id="{80D90F7F-58E2-E4AE-9545-E335AFF4D255}"/>
              </a:ext>
            </a:extLst>
          </p:cNvPr>
          <p:cNvSpPr txBox="1"/>
          <p:nvPr/>
        </p:nvSpPr>
        <p:spPr>
          <a:xfrm>
            <a:off x="4653706" y="2740264"/>
            <a:ext cx="11655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Elektromos autó töltésének intelligens szabályozása és elszámolása</a:t>
            </a:r>
          </a:p>
        </p:txBody>
      </p:sp>
      <p:sp>
        <p:nvSpPr>
          <p:cNvPr id="72" name="Nyíl: jobbra mutató 71">
            <a:extLst>
              <a:ext uri="{FF2B5EF4-FFF2-40B4-BE49-F238E27FC236}">
                <a16:creationId xmlns:a16="http://schemas.microsoft.com/office/drawing/2014/main" id="{E0D08B3B-0372-33AC-0F85-27C7EE9D4124}"/>
              </a:ext>
            </a:extLst>
          </p:cNvPr>
          <p:cNvSpPr/>
          <p:nvPr/>
        </p:nvSpPr>
        <p:spPr>
          <a:xfrm>
            <a:off x="6731762" y="2115585"/>
            <a:ext cx="177637" cy="209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Nyíl: lefelé mutató 78">
            <a:extLst>
              <a:ext uri="{FF2B5EF4-FFF2-40B4-BE49-F238E27FC236}">
                <a16:creationId xmlns:a16="http://schemas.microsoft.com/office/drawing/2014/main" id="{E3B0B3AA-71E3-5253-E243-002F8CEC31AB}"/>
              </a:ext>
            </a:extLst>
          </p:cNvPr>
          <p:cNvSpPr/>
          <p:nvPr/>
        </p:nvSpPr>
        <p:spPr>
          <a:xfrm>
            <a:off x="5012884" y="2310204"/>
            <a:ext cx="179812" cy="389467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7" name="Kép 6">
            <a:hlinkClick r:id="rId25" action="ppaction://hlinksldjump"/>
            <a:extLst>
              <a:ext uri="{FF2B5EF4-FFF2-40B4-BE49-F238E27FC236}">
                <a16:creationId xmlns:a16="http://schemas.microsoft.com/office/drawing/2014/main" id="{586DC933-2166-FE3A-193A-50614B71D52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859907" y="775561"/>
            <a:ext cx="492563" cy="492563"/>
          </a:xfrm>
          <a:prstGeom prst="rect">
            <a:avLst/>
          </a:prstGeom>
        </p:spPr>
      </p:pic>
      <p:cxnSp>
        <p:nvCxnSpPr>
          <p:cNvPr id="83" name="Egyenes összekötő 82">
            <a:extLst>
              <a:ext uri="{FF2B5EF4-FFF2-40B4-BE49-F238E27FC236}">
                <a16:creationId xmlns:a16="http://schemas.microsoft.com/office/drawing/2014/main" id="{4FD1F827-B8C0-39C5-D647-9B570289442B}"/>
              </a:ext>
            </a:extLst>
          </p:cNvPr>
          <p:cNvCxnSpPr>
            <a:cxnSpLocks/>
          </p:cNvCxnSpPr>
          <p:nvPr/>
        </p:nvCxnSpPr>
        <p:spPr>
          <a:xfrm>
            <a:off x="6263910" y="4264602"/>
            <a:ext cx="0" cy="24669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32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C78DF36-54B3-4E56-6D8F-CA0E25D644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11667066" cy="447674"/>
          </a:xfrm>
        </p:spPr>
        <p:txBody>
          <a:bodyPr>
            <a:normAutofit fontScale="90000"/>
          </a:bodyPr>
          <a:lstStyle/>
          <a:p>
            <a:r>
              <a:rPr lang="hu-HU" sz="2800" dirty="0">
                <a:hlinkClick r:id="" action="ppaction://hlinkshowjump?jump=previous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MÉRŐKIOLVASÓ MINISCADA</a:t>
            </a:r>
            <a:endParaRPr lang="hu-HU" sz="28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BA05FDB-132B-B46B-B6BD-9D9516C36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675"/>
            <a:ext cx="12192000" cy="6410325"/>
          </a:xfrm>
          <a:prstGeom prst="rect">
            <a:avLst/>
          </a:prstGeom>
        </p:spPr>
      </p:pic>
      <p:sp>
        <p:nvSpPr>
          <p:cNvPr id="4" name="Akciógomb: Visszatérés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B9FE7B4-E769-D968-FC75-97CB117D4F52}"/>
              </a:ext>
            </a:extLst>
          </p:cNvPr>
          <p:cNvSpPr/>
          <p:nvPr/>
        </p:nvSpPr>
        <p:spPr>
          <a:xfrm>
            <a:off x="11726333" y="48420"/>
            <a:ext cx="406400" cy="350837"/>
          </a:xfrm>
          <a:prstGeom prst="actionButtonRetur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146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E6270FB-9C23-0FA7-545B-FFE634B596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399257"/>
          </a:xfrm>
        </p:spPr>
        <p:txBody>
          <a:bodyPr>
            <a:normAutofit fontScale="90000"/>
          </a:bodyPr>
          <a:lstStyle/>
          <a:p>
            <a:r>
              <a:rPr lang="hu-HU" sz="28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NAPELEM ÉS AKKUMULÁTOR MONITOROZÓ ÉS VEZÉRLŐ </a:t>
            </a:r>
            <a:r>
              <a:rPr lang="hu-HU" sz="2800" dirty="0" err="1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miniSCADA</a:t>
            </a:r>
            <a:endParaRPr lang="hu-HU" sz="28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7909BCE-C567-936A-7B17-9393CF07B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832"/>
            <a:ext cx="12192000" cy="6438168"/>
          </a:xfrm>
          <a:prstGeom prst="rect">
            <a:avLst/>
          </a:prstGeom>
        </p:spPr>
      </p:pic>
      <p:sp>
        <p:nvSpPr>
          <p:cNvPr id="3" name="Akciógomb: Visszatérés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5F0F93F-5C31-6B2B-1F7D-8B64AF3E01BA}"/>
              </a:ext>
            </a:extLst>
          </p:cNvPr>
          <p:cNvSpPr/>
          <p:nvPr/>
        </p:nvSpPr>
        <p:spPr>
          <a:xfrm>
            <a:off x="11726333" y="48420"/>
            <a:ext cx="406400" cy="350837"/>
          </a:xfrm>
          <a:prstGeom prst="actionButtonRetur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567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451C412-C88A-1CBC-9401-FC3F24B85F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399257"/>
          </a:xfrm>
        </p:spPr>
        <p:txBody>
          <a:bodyPr>
            <a:normAutofit fontScale="90000"/>
          </a:bodyPr>
          <a:lstStyle/>
          <a:p>
            <a:r>
              <a:rPr lang="hu-HU" sz="28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LOAD MENEDZSMENT </a:t>
            </a:r>
            <a:r>
              <a:rPr lang="hu-HU" sz="2800" dirty="0" err="1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miniSCADA</a:t>
            </a:r>
            <a:endParaRPr lang="hu-HU" sz="28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BF3951-F583-FBA8-240E-E2EF310B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154"/>
          <a:stretch/>
        </p:blipFill>
        <p:spPr>
          <a:xfrm>
            <a:off x="-1" y="743449"/>
            <a:ext cx="12191999" cy="6114551"/>
          </a:xfrm>
          <a:prstGeom prst="rect">
            <a:avLst/>
          </a:prstGeom>
        </p:spPr>
      </p:pic>
      <p:sp>
        <p:nvSpPr>
          <p:cNvPr id="3" name="Akciógomb: Visszatérés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908E617-CF7E-9C56-03E8-76957E98829C}"/>
              </a:ext>
            </a:extLst>
          </p:cNvPr>
          <p:cNvSpPr/>
          <p:nvPr/>
        </p:nvSpPr>
        <p:spPr>
          <a:xfrm>
            <a:off x="11726333" y="48420"/>
            <a:ext cx="406400" cy="350837"/>
          </a:xfrm>
          <a:prstGeom prst="actionButtonRetur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107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480F4E2-7498-449A-B9E8-240A979FB5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127001"/>
            <a:ext cx="3254134" cy="863600"/>
          </a:xfrm>
        </p:spPr>
        <p:txBody>
          <a:bodyPr>
            <a:normAutofit fontScale="90000"/>
          </a:bodyPr>
          <a:lstStyle/>
          <a:p>
            <a:r>
              <a:rPr lang="hu-HU" sz="28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FESZÜLTSÉG ELLENŐRZŐ </a:t>
            </a:r>
            <a:r>
              <a:rPr lang="hu-HU" sz="2800" dirty="0" err="1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miniSCADA</a:t>
            </a:r>
            <a:endParaRPr lang="hu-HU" sz="28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D310C4B-B757-C4F3-905B-61ACD51EF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134" y="0"/>
            <a:ext cx="8336733" cy="6858000"/>
          </a:xfrm>
          <a:prstGeom prst="rect">
            <a:avLst/>
          </a:prstGeom>
        </p:spPr>
      </p:pic>
      <p:sp>
        <p:nvSpPr>
          <p:cNvPr id="3" name="Akciógomb: Visszatérés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9A9993C-30CA-6992-9FA6-488F115EB1A1}"/>
              </a:ext>
            </a:extLst>
          </p:cNvPr>
          <p:cNvSpPr/>
          <p:nvPr/>
        </p:nvSpPr>
        <p:spPr>
          <a:xfrm>
            <a:off x="11726333" y="48420"/>
            <a:ext cx="406400" cy="350837"/>
          </a:xfrm>
          <a:prstGeom prst="actionButtonRetur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925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274025F2-DD3C-BAFF-83B4-7DC5A90A75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440267"/>
          </a:xfrm>
        </p:spPr>
        <p:txBody>
          <a:bodyPr>
            <a:normAutofit fontScale="90000"/>
          </a:bodyPr>
          <a:lstStyle/>
          <a:p>
            <a:r>
              <a:rPr lang="hu-HU" sz="28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 AUTÓ TÖLTŐ </a:t>
            </a:r>
            <a:r>
              <a:rPr lang="hu-HU" sz="2800" dirty="0" err="1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miniSCADA</a:t>
            </a:r>
            <a:endParaRPr lang="hu-HU" sz="28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CDF1BAD-092C-2FB4-69AB-1CA5D4B4B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0267"/>
            <a:ext cx="12192000" cy="6417733"/>
          </a:xfrm>
          <a:prstGeom prst="rect">
            <a:avLst/>
          </a:prstGeom>
        </p:spPr>
      </p:pic>
      <p:sp>
        <p:nvSpPr>
          <p:cNvPr id="3" name="Akciógomb: Visszatérés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6E206C3-A54A-1C0D-5B46-2B72F9339D6B}"/>
              </a:ext>
            </a:extLst>
          </p:cNvPr>
          <p:cNvSpPr/>
          <p:nvPr/>
        </p:nvSpPr>
        <p:spPr>
          <a:xfrm>
            <a:off x="11726333" y="48420"/>
            <a:ext cx="406400" cy="350837"/>
          </a:xfrm>
          <a:prstGeom prst="actionButtonRetur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8872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3838</TotalTime>
  <Words>240</Words>
  <Application>Microsoft Office PowerPoint</Application>
  <PresentationFormat>Szélesvásznú</PresentationFormat>
  <Paragraphs>51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Open Sans Light</vt:lpstr>
      <vt:lpstr>Office-téma</vt:lpstr>
      <vt:lpstr>PowerPoint-bemutató</vt:lpstr>
      <vt:lpstr>PowerPoint-bemutató</vt:lpstr>
      <vt:lpstr>PowerPoint-bemutató</vt:lpstr>
      <vt:lpstr>PowerPoint-bemutató</vt:lpstr>
      <vt:lpstr>MÉRŐKIOLVASÓ MINISCADA</vt:lpstr>
      <vt:lpstr>NAPELEM ÉS AKKUMULÁTOR MONITOROZÓ ÉS VEZÉRLŐ miniSCADA</vt:lpstr>
      <vt:lpstr>LOAD MENEDZSMENT miniSCADA</vt:lpstr>
      <vt:lpstr>FESZÜLTSÉG ELLENŐRZŐ miniSCADA</vt:lpstr>
      <vt:lpstr>EV AUTÓ TÖLTŐ miniSCADA</vt:lpstr>
      <vt:lpstr>SZÁMLAFELDOLGOZÓ miniSCADA</vt:lpstr>
      <vt:lpstr>FÁJLKONVERTER miniSCADA</vt:lpstr>
      <vt:lpstr>KÖLTSÉGSZÉTOSZTÓ miniSCADA</vt:lpstr>
      <vt:lpstr>ISO50001 miniSCADA</vt:lpstr>
      <vt:lpstr>KARBANTARTÁS MENEDZSELŐ MEGOLDÁS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Sági Zsófia</dc:creator>
  <cp:lastModifiedBy>Péter</cp:lastModifiedBy>
  <cp:revision>61</cp:revision>
  <dcterms:created xsi:type="dcterms:W3CDTF">2022-05-26T10:43:01Z</dcterms:created>
  <dcterms:modified xsi:type="dcterms:W3CDTF">2022-09-19T19:06:18Z</dcterms:modified>
</cp:coreProperties>
</file>