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457" r:id="rId3"/>
    <p:sldId id="278" r:id="rId4"/>
    <p:sldId id="452" r:id="rId5"/>
    <p:sldId id="456" r:id="rId6"/>
    <p:sldId id="451" r:id="rId7"/>
    <p:sldId id="419" r:id="rId8"/>
    <p:sldId id="279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6DC"/>
    <a:srgbClr val="006C31"/>
    <a:srgbClr val="65D7FF"/>
    <a:srgbClr val="00133A"/>
    <a:srgbClr val="ABBABD"/>
    <a:srgbClr val="BFBFBF"/>
    <a:srgbClr val="89E0FF"/>
    <a:srgbClr val="BD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FE1E4-5474-4A05-A7A0-141E601989E2}" type="datetimeFigureOut">
              <a:rPr lang="hu-HU" smtClean="0"/>
              <a:t>2022.09.18.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425B4-CD8F-4DEF-9CF5-DC88FA96B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441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kép helye 1">
            <a:extLst>
              <a:ext uri="{FF2B5EF4-FFF2-40B4-BE49-F238E27FC236}">
                <a16:creationId xmlns:a16="http://schemas.microsoft.com/office/drawing/2014/main" id="{4492A60E-E2FA-19C7-9DA2-FE90AA710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Jegyzetek helye 2">
            <a:extLst>
              <a:ext uri="{FF2B5EF4-FFF2-40B4-BE49-F238E27FC236}">
                <a16:creationId xmlns:a16="http://schemas.microsoft.com/office/drawing/2014/main" id="{C871C753-9C85-535D-8589-C8087CEFF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5124" name="Dia számának helye 3">
            <a:extLst>
              <a:ext uri="{FF2B5EF4-FFF2-40B4-BE49-F238E27FC236}">
                <a16:creationId xmlns:a16="http://schemas.microsoft.com/office/drawing/2014/main" id="{3314C686-4670-D852-0D51-2044252AD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AA1810-8A2E-4E91-B241-9CE573310AD7}" type="slidenum">
              <a:rPr lang="hu-HU" altLang="hu-HU" smtClean="0"/>
              <a:pPr/>
              <a:t>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3406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kép helye 1">
            <a:extLst>
              <a:ext uri="{FF2B5EF4-FFF2-40B4-BE49-F238E27FC236}">
                <a16:creationId xmlns:a16="http://schemas.microsoft.com/office/drawing/2014/main" id="{4492A60E-E2FA-19C7-9DA2-FE90AA710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Jegyzetek helye 2">
            <a:extLst>
              <a:ext uri="{FF2B5EF4-FFF2-40B4-BE49-F238E27FC236}">
                <a16:creationId xmlns:a16="http://schemas.microsoft.com/office/drawing/2014/main" id="{C871C753-9C85-535D-8589-C8087CEFF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5124" name="Dia számának helye 3">
            <a:extLst>
              <a:ext uri="{FF2B5EF4-FFF2-40B4-BE49-F238E27FC236}">
                <a16:creationId xmlns:a16="http://schemas.microsoft.com/office/drawing/2014/main" id="{3314C686-4670-D852-0D51-2044252AD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AA1810-8A2E-4E91-B241-9CE573310AD7}" type="slidenum">
              <a:rPr lang="hu-HU" altLang="hu-HU" smtClean="0"/>
              <a:pPr/>
              <a:t>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1380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FE838E-867A-9449-2278-87889C78E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A5B431B-EF2E-F690-F9E3-E509B8A5D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46F8C5-0162-77E2-800E-356046712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401F00-4646-F09B-1F6A-BB450014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E6DBE3F-CF68-00A5-CEEA-157494FF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72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E896A0-9BDE-BE75-E00F-4B96EA73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69D14E8-F15A-CC0F-410C-6B98275CE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DF55C70-1F8F-77EF-E1AA-C4940004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E1898F0-C5A5-AFF3-EB5F-AF5B9A91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98FF085-F5DB-BB5D-43F2-1C2EB51D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78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9492801-2A88-B024-9662-0DBCB372D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1BA0441-A79A-B67B-FA38-2F21F3100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07C9B-8CBE-F9BD-EA62-08FCC75D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8EB96F-6A66-CD95-2A10-E1B4BD67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F4086E-19EF-9E8D-A728-68E515F6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342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22B989-D8D4-D945-1CF8-BF548E6F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69A8C4-CBFF-B64E-7846-2876C07B7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643C17-D801-C6B1-BEB1-C3454C22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05A09B7-3C19-23DF-D832-A42DB8DD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46F4E2B-8EE4-6AAF-6FF7-7FE31962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567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6B4750-C723-BC1E-38A5-BD7C49AB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B157052-DB12-7500-0192-355A40711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DB5BB9-916F-62E6-61EC-4B46CB14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EB9F30-0AFC-7B73-C384-DEC0985D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90164F7-45EA-CC18-6635-721BE94D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538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C57DF1-B9E4-FDC2-EF3E-4F1A4D5F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043C1C-DD3B-700F-8B50-06A8C8526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8754B8B-FD96-7E75-1AB1-F3C7DACE3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1EEB2D3-557E-9036-CB68-D5516756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07D593-92E1-7AA1-40F5-95EB8A02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8E1F950-0E28-B445-02B4-ABDC7F87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775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0D1C7E-5960-8377-7F74-C16747BC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350E771-1761-6637-870E-70520F9B7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7D64667-82DC-CAED-3CF0-CA45C22E4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C6C27E-0938-8DA7-62F6-0780CD0A4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5FCCD92-0ED9-5642-A330-DECB9B283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B3D23ED-D149-999C-551E-D8540B05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89C3042-CFC6-5629-7113-65A2B713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EFD9AC8-18AE-F2F2-F9CB-6B433D02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83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E93649-E752-F305-86CC-A75C1F0F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C184672-5F7B-EA8C-4A82-C56A8AB9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D3A25FF-AAB4-993D-7B5E-72AE02C7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3A66819-9D60-9CAF-5CD9-DDB6F4D2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883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FC0A8AD-7A1F-DF1D-40BF-700A1657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812C07A-7DB5-6272-8426-019EE472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4A39367-21B7-57CD-81D1-B4F01F7F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645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B75758-D926-97B8-47FE-F68B228C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08E828-37D8-9C80-CD75-4701ADD1F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1EF70A1-B817-1A33-74FC-CB22A929E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FAD467C-945C-8F6B-BB97-F665E3549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E2F644F-F369-C07B-D89B-C3C1B923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D1315BF-E449-3611-F986-197EE9C1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00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B1F13D-35EF-A09E-7EF8-BD8016AD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574C5A7-3671-E845-217A-0BD405DC9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EF7A551-AADD-853E-3357-6277A7D7F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1C62733-AFA2-944E-9711-9A41290E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1244-DCDE-4374-8639-BB47C57C6373}" type="datetimeFigureOut">
              <a:rPr lang="hu-HU" smtClean="0"/>
              <a:t>2022.09.18.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088688E-F48F-AFFA-270C-01A515CFB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1671D89-237F-71F5-D45F-29B61C3D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97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A529830-F31E-1EF0-4DE4-9660A353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BA51D5A-6B06-572F-E261-D9FBC1A16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231AA04-00F5-92F7-E4ED-0F48F567D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1244-DCDE-4374-8639-BB47C57C6373}" type="datetimeFigureOut">
              <a:rPr lang="hu-HU" smtClean="0"/>
              <a:t>2022.09.18.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37D7B9-22C9-4594-A798-144EC9E67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343B29-28E5-FBC2-F16D-DD65DB478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DF508-0607-4AFD-BEB2-13FECC1CEC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328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5702A1B6-6BFA-E138-D1C3-82DA7A9A0F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6">
            <a:extLst>
              <a:ext uri="{FF2B5EF4-FFF2-40B4-BE49-F238E27FC236}">
                <a16:creationId xmlns:a16="http://schemas.microsoft.com/office/drawing/2014/main" id="{4AB58006-035C-D598-1692-0328A0BA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33" y="-3969"/>
            <a:ext cx="10981267" cy="686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1BE1231C-1312-C4F7-E913-89E0D8C1B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76200"/>
            <a:ext cx="5466230" cy="949757"/>
          </a:xfrm>
          <a:prstGeom prst="rect">
            <a:avLst/>
          </a:prstGeom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3964B3EC-40A2-03C0-33DE-1A57B13CB997}"/>
              </a:ext>
            </a:extLst>
          </p:cNvPr>
          <p:cNvSpPr txBox="1"/>
          <p:nvPr/>
        </p:nvSpPr>
        <p:spPr>
          <a:xfrm>
            <a:off x="1210732" y="1875935"/>
            <a:ext cx="5833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</a:rPr>
              <a:t>VÍZIKÖZMŰ DIGITALIZÁCIÓ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E0A4414C-6AA7-9AE4-A451-47912763ABA3}"/>
              </a:ext>
            </a:extLst>
          </p:cNvPr>
          <p:cNvSpPr txBox="1"/>
          <p:nvPr/>
        </p:nvSpPr>
        <p:spPr>
          <a:xfrm>
            <a:off x="10761133" y="6457890"/>
            <a:ext cx="143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2022.09.20</a:t>
            </a:r>
            <a:r>
              <a:rPr lang="hu-H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15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CCAC5F2-C466-5BF6-B854-2D6E7AE0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3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5702A1B6-6BFA-E138-D1C3-82DA7A9A0F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0074F53-98EA-78AF-719E-42980678FE30}"/>
              </a:ext>
            </a:extLst>
          </p:cNvPr>
          <p:cNvSpPr txBox="1"/>
          <p:nvPr/>
        </p:nvSpPr>
        <p:spPr>
          <a:xfrm>
            <a:off x="76200" y="515408"/>
            <a:ext cx="12192000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Mit gondolunk mi a víziközmű digitalizációról? </a:t>
            </a:r>
          </a:p>
          <a:p>
            <a:endParaRPr lang="hu-HU" sz="2800" dirty="0"/>
          </a:p>
          <a:p>
            <a:r>
              <a:rPr lang="hu-HU" sz="2800" dirty="0">
                <a:sym typeface="Wingdings" panose="05000000000000000000" pitchFamily="2" charset="2"/>
              </a:rPr>
              <a:t> Eljött annak az ideje (energiaválság és az informatika fejlettsége miatt), hogy többé ne legyen kompromisszum, hogy teljesen átláthatóság és elemezhetőség alakuljon ki a víziközmű cégek technológiai folyamatainak adatai között</a:t>
            </a:r>
          </a:p>
          <a:p>
            <a:endParaRPr lang="hu-HU" sz="1700" dirty="0">
              <a:sym typeface="Wingdings" panose="05000000000000000000" pitchFamily="2" charset="2"/>
            </a:endParaRPr>
          </a:p>
          <a:p>
            <a:r>
              <a:rPr lang="hu-HU" sz="2800" dirty="0">
                <a:sym typeface="Wingdings" panose="05000000000000000000" pitchFamily="2" charset="2"/>
              </a:rPr>
              <a:t>Mivel </a:t>
            </a:r>
            <a:r>
              <a:rPr lang="hu-HU" sz="2800" b="1" dirty="0">
                <a:sym typeface="Wingdings" panose="05000000000000000000" pitchFamily="2" charset="2"/>
              </a:rPr>
              <a:t>az adatok rendelkezésre állnak</a:t>
            </a:r>
            <a:r>
              <a:rPr lang="hu-HU" sz="2800" dirty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>
                <a:sym typeface="Wingdings" panose="05000000000000000000" pitchFamily="2" charset="2"/>
              </a:rPr>
              <a:t>Szigetüzemű </a:t>
            </a:r>
            <a:r>
              <a:rPr lang="hu-HU" sz="2000" dirty="0">
                <a:sym typeface="Wingdings" panose="05000000000000000000" pitchFamily="2" charset="2"/>
              </a:rPr>
              <a:t>rendszerekben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ym typeface="Wingdings" panose="05000000000000000000" pitchFamily="2" charset="2"/>
              </a:rPr>
              <a:t>Szenzorokban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ym typeface="Wingdings" panose="05000000000000000000" pitchFamily="2" charset="2"/>
              </a:rPr>
              <a:t>Adatbázisokban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ym typeface="Wingdings" panose="05000000000000000000" pitchFamily="2" charset="2"/>
              </a:rPr>
              <a:t>Fájlokban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ym typeface="Wingdings" panose="05000000000000000000" pitchFamily="2" charset="2"/>
              </a:rPr>
              <a:t>Szoftverekben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ym typeface="Wingdings" panose="05000000000000000000" pitchFamily="2" charset="2"/>
              </a:rPr>
              <a:t>Stb.</a:t>
            </a:r>
          </a:p>
          <a:p>
            <a:r>
              <a:rPr lang="hu-HU" sz="2000" dirty="0">
                <a:sym typeface="Wingdings" panose="05000000000000000000" pitchFamily="2" charset="2"/>
              </a:rPr>
              <a:t>Minden ilyen külön helyről származó adat közös struktúrába rendezhető majd az adott struktúra szerint egy adatbázist képez elemezhetőség szempontjából.</a:t>
            </a:r>
          </a:p>
          <a:p>
            <a:endParaRPr lang="hu-HU" sz="1700" dirty="0">
              <a:sym typeface="Wingdings" panose="05000000000000000000" pitchFamily="2" charset="2"/>
            </a:endParaRPr>
          </a:p>
          <a:p>
            <a:r>
              <a:rPr lang="hu-HU" sz="1700" dirty="0">
                <a:sym typeface="Wingdings" panose="05000000000000000000" pitchFamily="2" charset="2"/>
              </a:rPr>
              <a:t>Létrejön a: </a:t>
            </a:r>
            <a:r>
              <a:rPr lang="hu-HU" sz="3200" b="1" dirty="0">
                <a:sym typeface="Wingdings" panose="05000000000000000000" pitchFamily="2" charset="2"/>
              </a:rPr>
              <a:t>MIR+</a:t>
            </a:r>
          </a:p>
          <a:p>
            <a:endParaRPr lang="hu-HU" sz="1700" dirty="0">
              <a:sym typeface="Wingdings" panose="05000000000000000000" pitchFamily="2" charset="2"/>
            </a:endParaRPr>
          </a:p>
          <a:p>
            <a:endParaRPr lang="hu-HU" sz="1700" dirty="0">
              <a:sym typeface="Wingdings" panose="05000000000000000000" pitchFamily="2" charset="2"/>
            </a:endParaRPr>
          </a:p>
          <a:p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89728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Kép 47">
            <a:extLst>
              <a:ext uri="{FF2B5EF4-FFF2-40B4-BE49-F238E27FC236}">
                <a16:creationId xmlns:a16="http://schemas.microsoft.com/office/drawing/2014/main" id="{8E7143A2-965D-5894-0EEE-7EF363D71A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zövegdoboz 33">
            <a:extLst>
              <a:ext uri="{FF2B5EF4-FFF2-40B4-BE49-F238E27FC236}">
                <a16:creationId xmlns:a16="http://schemas.microsoft.com/office/drawing/2014/main" id="{91449F32-870F-7DFD-43B6-EF570D1BB99F}"/>
              </a:ext>
            </a:extLst>
          </p:cNvPr>
          <p:cNvSpPr txBox="1"/>
          <p:nvPr/>
        </p:nvSpPr>
        <p:spPr>
          <a:xfrm>
            <a:off x="802210" y="-137859"/>
            <a:ext cx="357051" cy="7017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45000" dirty="0">
                <a:solidFill>
                  <a:srgbClr val="0013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</p:txBody>
      </p:sp>
      <p:sp>
        <p:nvSpPr>
          <p:cNvPr id="54550" name="Nyíl: ötszög 54549">
            <a:extLst>
              <a:ext uri="{FF2B5EF4-FFF2-40B4-BE49-F238E27FC236}">
                <a16:creationId xmlns:a16="http://schemas.microsoft.com/office/drawing/2014/main" id="{63692E6B-609E-C69D-8EDA-2807F9AB151F}"/>
              </a:ext>
            </a:extLst>
          </p:cNvPr>
          <p:cNvSpPr/>
          <p:nvPr/>
        </p:nvSpPr>
        <p:spPr>
          <a:xfrm>
            <a:off x="4538900" y="2360036"/>
            <a:ext cx="3667296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CMMS</a:t>
            </a:r>
            <a:r>
              <a:rPr lang="hu-HU" sz="1200" b="1" dirty="0"/>
              <a:t> </a:t>
            </a:r>
            <a:r>
              <a:rPr lang="hu-HU" sz="1050" b="1" dirty="0"/>
              <a:t>(</a:t>
            </a:r>
            <a:r>
              <a:rPr lang="hu-HU" sz="1050" dirty="0"/>
              <a:t>Karbantartás, hibák, berendezések)</a:t>
            </a:r>
            <a:endParaRPr lang="hu-HU" sz="788" dirty="0"/>
          </a:p>
        </p:txBody>
      </p:sp>
      <p:sp>
        <p:nvSpPr>
          <p:cNvPr id="11" name="Nyíl: ötszög 10">
            <a:extLst>
              <a:ext uri="{FF2B5EF4-FFF2-40B4-BE49-F238E27FC236}">
                <a16:creationId xmlns:a16="http://schemas.microsoft.com/office/drawing/2014/main" id="{D5B71714-254F-AE9C-BCE6-4609EF43D5B4}"/>
              </a:ext>
            </a:extLst>
          </p:cNvPr>
          <p:cNvSpPr/>
          <p:nvPr/>
        </p:nvSpPr>
        <p:spPr>
          <a:xfrm>
            <a:off x="4538900" y="1769850"/>
            <a:ext cx="3667296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GIS</a:t>
            </a:r>
            <a:r>
              <a:rPr lang="hu-HU" sz="1200" b="1" dirty="0"/>
              <a:t> </a:t>
            </a:r>
            <a:r>
              <a:rPr lang="hu-HU" sz="1050" b="1" dirty="0"/>
              <a:t>(Térinformatika</a:t>
            </a:r>
            <a:r>
              <a:rPr lang="hu-HU" sz="1050" dirty="0"/>
              <a:t>)</a:t>
            </a:r>
            <a:endParaRPr lang="hu-HU" sz="788" dirty="0"/>
          </a:p>
        </p:txBody>
      </p:sp>
      <p:sp>
        <p:nvSpPr>
          <p:cNvPr id="12" name="Nyíl: ötszög 11">
            <a:extLst>
              <a:ext uri="{FF2B5EF4-FFF2-40B4-BE49-F238E27FC236}">
                <a16:creationId xmlns:a16="http://schemas.microsoft.com/office/drawing/2014/main" id="{44FFE816-EFB7-2F3B-61D2-59C76E3E294C}"/>
              </a:ext>
            </a:extLst>
          </p:cNvPr>
          <p:cNvSpPr/>
          <p:nvPr/>
        </p:nvSpPr>
        <p:spPr>
          <a:xfrm>
            <a:off x="4538900" y="1179664"/>
            <a:ext cx="3667296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SCADA</a:t>
            </a:r>
            <a:r>
              <a:rPr lang="hu-HU" sz="1200" b="1" dirty="0"/>
              <a:t> </a:t>
            </a:r>
            <a:r>
              <a:rPr lang="hu-HU" sz="1050" b="1" dirty="0"/>
              <a:t>(Technológiai adatgyűjtés, folyamat irányítás)</a:t>
            </a:r>
            <a:endParaRPr lang="hu-HU" sz="788" dirty="0"/>
          </a:p>
        </p:txBody>
      </p:sp>
      <p:sp>
        <p:nvSpPr>
          <p:cNvPr id="13" name="Nyíl: ötszög 12">
            <a:extLst>
              <a:ext uri="{FF2B5EF4-FFF2-40B4-BE49-F238E27FC236}">
                <a16:creationId xmlns:a16="http://schemas.microsoft.com/office/drawing/2014/main" id="{703590B1-9861-332F-6120-040D4217CDFC}"/>
              </a:ext>
            </a:extLst>
          </p:cNvPr>
          <p:cNvSpPr/>
          <p:nvPr/>
        </p:nvSpPr>
        <p:spPr>
          <a:xfrm>
            <a:off x="4538899" y="2950222"/>
            <a:ext cx="3667297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Minőségbiztosítás</a:t>
            </a:r>
            <a:r>
              <a:rPr lang="hu-HU" sz="1200" b="1" dirty="0"/>
              <a:t> </a:t>
            </a:r>
            <a:r>
              <a:rPr lang="hu-HU" sz="1050" b="1" dirty="0"/>
              <a:t>(Labor, ISO 50001)</a:t>
            </a:r>
            <a:endParaRPr lang="hu-HU" sz="788" dirty="0"/>
          </a:p>
        </p:txBody>
      </p:sp>
      <p:sp>
        <p:nvSpPr>
          <p:cNvPr id="14" name="Nyíl: ötszög 13">
            <a:extLst>
              <a:ext uri="{FF2B5EF4-FFF2-40B4-BE49-F238E27FC236}">
                <a16:creationId xmlns:a16="http://schemas.microsoft.com/office/drawing/2014/main" id="{11A512CD-09A0-394F-5A2B-5A63B64E58F7}"/>
              </a:ext>
            </a:extLst>
          </p:cNvPr>
          <p:cNvSpPr/>
          <p:nvPr/>
        </p:nvSpPr>
        <p:spPr>
          <a:xfrm>
            <a:off x="4538898" y="3540408"/>
            <a:ext cx="3667298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Vállalatirányítás</a:t>
            </a:r>
            <a:r>
              <a:rPr lang="hu-HU" sz="1200" b="1" dirty="0"/>
              <a:t> </a:t>
            </a:r>
            <a:r>
              <a:rPr lang="hu-HU" sz="1050" b="1" dirty="0"/>
              <a:t>(SAP, üzleti folyamatok)</a:t>
            </a:r>
            <a:endParaRPr lang="hu-HU" sz="788" dirty="0"/>
          </a:p>
        </p:txBody>
      </p:sp>
      <p:sp>
        <p:nvSpPr>
          <p:cNvPr id="15" name="Nyíl: ötszög 14">
            <a:extLst>
              <a:ext uri="{FF2B5EF4-FFF2-40B4-BE49-F238E27FC236}">
                <a16:creationId xmlns:a16="http://schemas.microsoft.com/office/drawing/2014/main" id="{E93FAB7D-588B-D806-F959-88DF2BD4AD3A}"/>
              </a:ext>
            </a:extLst>
          </p:cNvPr>
          <p:cNvSpPr/>
          <p:nvPr/>
        </p:nvSpPr>
        <p:spPr>
          <a:xfrm>
            <a:off x="4538898" y="4128039"/>
            <a:ext cx="3667298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Hidrológia</a:t>
            </a:r>
            <a:r>
              <a:rPr lang="hu-HU" sz="1200" b="1" dirty="0"/>
              <a:t> </a:t>
            </a:r>
            <a:r>
              <a:rPr lang="hu-HU" sz="1050" b="1" dirty="0"/>
              <a:t>(</a:t>
            </a:r>
            <a:r>
              <a:rPr lang="hu-HU" sz="1050" b="1" dirty="0" err="1"/>
              <a:t>Analítikai</a:t>
            </a:r>
            <a:r>
              <a:rPr lang="hu-HU" sz="1050" b="1" dirty="0"/>
              <a:t> rendszer)</a:t>
            </a:r>
            <a:endParaRPr lang="hu-HU" sz="788" dirty="0"/>
          </a:p>
        </p:txBody>
      </p:sp>
      <p:sp>
        <p:nvSpPr>
          <p:cNvPr id="16" name="Nyíl: ötszög 15">
            <a:extLst>
              <a:ext uri="{FF2B5EF4-FFF2-40B4-BE49-F238E27FC236}">
                <a16:creationId xmlns:a16="http://schemas.microsoft.com/office/drawing/2014/main" id="{9BC28B2D-CE70-E438-9BA0-80122F02368B}"/>
              </a:ext>
            </a:extLst>
          </p:cNvPr>
          <p:cNvSpPr/>
          <p:nvPr/>
        </p:nvSpPr>
        <p:spPr>
          <a:xfrm>
            <a:off x="4538898" y="4733406"/>
            <a:ext cx="3667298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EMS</a:t>
            </a:r>
            <a:r>
              <a:rPr lang="hu-HU" sz="1200" b="1" dirty="0"/>
              <a:t> </a:t>
            </a:r>
            <a:r>
              <a:rPr lang="hu-HU" sz="1050" b="1" dirty="0"/>
              <a:t>(Energia menedzsment, energia audit )</a:t>
            </a:r>
            <a:endParaRPr lang="hu-HU" sz="788" dirty="0"/>
          </a:p>
        </p:txBody>
      </p:sp>
      <p:sp>
        <p:nvSpPr>
          <p:cNvPr id="17" name="Nyíl: ötszög 16">
            <a:extLst>
              <a:ext uri="{FF2B5EF4-FFF2-40B4-BE49-F238E27FC236}">
                <a16:creationId xmlns:a16="http://schemas.microsoft.com/office/drawing/2014/main" id="{8975E840-33A7-13C1-B356-3910D2A0F2D8}"/>
              </a:ext>
            </a:extLst>
          </p:cNvPr>
          <p:cNvSpPr/>
          <p:nvPr/>
        </p:nvSpPr>
        <p:spPr>
          <a:xfrm>
            <a:off x="4538897" y="5308411"/>
            <a:ext cx="3667299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Vagyonvédelem</a:t>
            </a:r>
            <a:r>
              <a:rPr lang="hu-HU" sz="1200" b="1" dirty="0"/>
              <a:t> </a:t>
            </a:r>
            <a:r>
              <a:rPr lang="hu-HU" sz="1050" b="1" dirty="0"/>
              <a:t>( Tűzjelző, riasztó, kamera, beléptető)</a:t>
            </a:r>
            <a:endParaRPr lang="hu-HU" sz="788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B5A5E2D-2A04-BBBF-C072-421B6C0E6576}"/>
              </a:ext>
            </a:extLst>
          </p:cNvPr>
          <p:cNvSpPr txBox="1"/>
          <p:nvPr/>
        </p:nvSpPr>
        <p:spPr>
          <a:xfrm>
            <a:off x="234971" y="44206"/>
            <a:ext cx="545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Elmúlt 10 év manuális folyamatai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45F6F0E8-46B2-D887-7C6E-87168C550113}"/>
              </a:ext>
            </a:extLst>
          </p:cNvPr>
          <p:cNvCxnSpPr/>
          <p:nvPr/>
        </p:nvCxnSpPr>
        <p:spPr>
          <a:xfrm flipH="1">
            <a:off x="3799659" y="1414484"/>
            <a:ext cx="739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BF9C915C-9519-1F5E-A8B4-15C35204C584}"/>
              </a:ext>
            </a:extLst>
          </p:cNvPr>
          <p:cNvCxnSpPr/>
          <p:nvPr/>
        </p:nvCxnSpPr>
        <p:spPr>
          <a:xfrm flipH="1">
            <a:off x="3799658" y="4977388"/>
            <a:ext cx="739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3A72BA34-151C-C51D-082C-D24F97953A21}"/>
              </a:ext>
            </a:extLst>
          </p:cNvPr>
          <p:cNvCxnSpPr/>
          <p:nvPr/>
        </p:nvCxnSpPr>
        <p:spPr>
          <a:xfrm flipH="1">
            <a:off x="3799659" y="5543804"/>
            <a:ext cx="739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7693E8C7-DD0F-7D2B-A427-36D3C2A25D6E}"/>
              </a:ext>
            </a:extLst>
          </p:cNvPr>
          <p:cNvCxnSpPr/>
          <p:nvPr/>
        </p:nvCxnSpPr>
        <p:spPr>
          <a:xfrm flipH="1">
            <a:off x="3799659" y="2008713"/>
            <a:ext cx="739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C730F524-F0BE-710B-95CB-21B91023DA60}"/>
              </a:ext>
            </a:extLst>
          </p:cNvPr>
          <p:cNvCxnSpPr/>
          <p:nvPr/>
        </p:nvCxnSpPr>
        <p:spPr>
          <a:xfrm flipH="1">
            <a:off x="3822421" y="2603253"/>
            <a:ext cx="739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6465E4A4-11D5-14FC-00F4-34705A5F7255}"/>
              </a:ext>
            </a:extLst>
          </p:cNvPr>
          <p:cNvCxnSpPr/>
          <p:nvPr/>
        </p:nvCxnSpPr>
        <p:spPr>
          <a:xfrm flipH="1">
            <a:off x="4561659" y="2176484"/>
            <a:ext cx="739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E46C6472-BF46-CA76-D665-9B9EAB4457F1}"/>
              </a:ext>
            </a:extLst>
          </p:cNvPr>
          <p:cNvCxnSpPr/>
          <p:nvPr/>
        </p:nvCxnSpPr>
        <p:spPr>
          <a:xfrm flipH="1">
            <a:off x="3799659" y="3185042"/>
            <a:ext cx="739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44292493-0ED8-4687-C6B8-FCD8630A772E}"/>
              </a:ext>
            </a:extLst>
          </p:cNvPr>
          <p:cNvCxnSpPr/>
          <p:nvPr/>
        </p:nvCxnSpPr>
        <p:spPr>
          <a:xfrm flipH="1">
            <a:off x="3799659" y="3775228"/>
            <a:ext cx="739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E7FA2A97-AFE7-D9D8-345A-C45042DB9504}"/>
              </a:ext>
            </a:extLst>
          </p:cNvPr>
          <p:cNvCxnSpPr/>
          <p:nvPr/>
        </p:nvCxnSpPr>
        <p:spPr>
          <a:xfrm flipH="1">
            <a:off x="3799659" y="4332396"/>
            <a:ext cx="739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Excel Logo, symbol, meaning, history, PNG">
            <a:extLst>
              <a:ext uri="{FF2B5EF4-FFF2-40B4-BE49-F238E27FC236}">
                <a16:creationId xmlns:a16="http://schemas.microsoft.com/office/drawing/2014/main" id="{3BF0DEA1-C540-9B2B-A76A-0A808E22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09" y="1313265"/>
            <a:ext cx="563854" cy="3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Excel Logo, symbol, meaning, history, PNG">
            <a:extLst>
              <a:ext uri="{FF2B5EF4-FFF2-40B4-BE49-F238E27FC236}">
                <a16:creationId xmlns:a16="http://schemas.microsoft.com/office/drawing/2014/main" id="{C72D151E-89CF-991C-6B0D-18EB1ED6C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20" y="1853771"/>
            <a:ext cx="563854" cy="3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Excel Logo, symbol, meaning, history, PNG">
            <a:extLst>
              <a:ext uri="{FF2B5EF4-FFF2-40B4-BE49-F238E27FC236}">
                <a16:creationId xmlns:a16="http://schemas.microsoft.com/office/drawing/2014/main" id="{4618D653-E6A6-0D63-BB57-7418CB746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20" y="2440573"/>
            <a:ext cx="563854" cy="3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Excel Logo, symbol, meaning, history, PNG">
            <a:extLst>
              <a:ext uri="{FF2B5EF4-FFF2-40B4-BE49-F238E27FC236}">
                <a16:creationId xmlns:a16="http://schemas.microsoft.com/office/drawing/2014/main" id="{E9EC4E78-54F0-54A8-FDCC-B74AA188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80" y="3043387"/>
            <a:ext cx="563854" cy="3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Excel Logo, symbol, meaning, history, PNG">
            <a:extLst>
              <a:ext uri="{FF2B5EF4-FFF2-40B4-BE49-F238E27FC236}">
                <a16:creationId xmlns:a16="http://schemas.microsoft.com/office/drawing/2014/main" id="{75EFCD40-393B-C617-8580-BDD208C0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04" y="3608952"/>
            <a:ext cx="563854" cy="3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Excel Logo, symbol, meaning, history, PNG">
            <a:extLst>
              <a:ext uri="{FF2B5EF4-FFF2-40B4-BE49-F238E27FC236}">
                <a16:creationId xmlns:a16="http://schemas.microsoft.com/office/drawing/2014/main" id="{D255F3E1-7B9A-9E97-7B27-33AEC2DB8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20" y="4205808"/>
            <a:ext cx="563854" cy="3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Excel Logo, symbol, meaning, history, PNG">
            <a:extLst>
              <a:ext uri="{FF2B5EF4-FFF2-40B4-BE49-F238E27FC236}">
                <a16:creationId xmlns:a16="http://schemas.microsoft.com/office/drawing/2014/main" id="{01EDBF1C-6E9D-7C58-CC06-F2586CED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11" y="4836593"/>
            <a:ext cx="563854" cy="3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Excel Logo, symbol, meaning, history, PNG">
            <a:extLst>
              <a:ext uri="{FF2B5EF4-FFF2-40B4-BE49-F238E27FC236}">
                <a16:creationId xmlns:a16="http://schemas.microsoft.com/office/drawing/2014/main" id="{D322191C-D7E6-6364-9EC1-7E1CFF109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92" y="5455831"/>
            <a:ext cx="563854" cy="3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zövegdoboz 34">
            <a:extLst>
              <a:ext uri="{FF2B5EF4-FFF2-40B4-BE49-F238E27FC236}">
                <a16:creationId xmlns:a16="http://schemas.microsoft.com/office/drawing/2014/main" id="{BBEE5CC6-B4C8-B3A7-E97B-7AC054BB62C6}"/>
              </a:ext>
            </a:extLst>
          </p:cNvPr>
          <p:cNvSpPr txBox="1"/>
          <p:nvPr/>
        </p:nvSpPr>
        <p:spPr>
          <a:xfrm>
            <a:off x="999084" y="3608952"/>
            <a:ext cx="121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Összesített</a:t>
            </a:r>
            <a:br>
              <a:rPr lang="hu-HU" dirty="0"/>
            </a:br>
            <a:r>
              <a:rPr lang="hu-HU" dirty="0"/>
              <a:t>kimutatás</a:t>
            </a:r>
          </a:p>
        </p:txBody>
      </p:sp>
      <p:pic>
        <p:nvPicPr>
          <p:cNvPr id="36" name="Picture 6" descr="Excel Logo, symbol, meaning, history, PNG">
            <a:extLst>
              <a:ext uri="{FF2B5EF4-FFF2-40B4-BE49-F238E27FC236}">
                <a16:creationId xmlns:a16="http://schemas.microsoft.com/office/drawing/2014/main" id="{33FD098E-56C3-7C84-2BE6-B0D02D38F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30" y="3121897"/>
            <a:ext cx="838645" cy="4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F7633B96-7DBF-6A61-DEE9-3C60AA5B7883}"/>
              </a:ext>
            </a:extLst>
          </p:cNvPr>
          <p:cNvSpPr txBox="1"/>
          <p:nvPr/>
        </p:nvSpPr>
        <p:spPr>
          <a:xfrm>
            <a:off x="3799656" y="5364274"/>
            <a:ext cx="8512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050" b="1" dirty="0"/>
              <a:t>manuálisan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B670C874-9656-F177-5548-13DAA9577572}"/>
              </a:ext>
            </a:extLst>
          </p:cNvPr>
          <p:cNvSpPr txBox="1"/>
          <p:nvPr/>
        </p:nvSpPr>
        <p:spPr>
          <a:xfrm>
            <a:off x="3814107" y="2405030"/>
            <a:ext cx="8512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050" b="1" dirty="0"/>
              <a:t>manuálisan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EB8BFA98-904B-A376-0913-5240F934D48E}"/>
              </a:ext>
            </a:extLst>
          </p:cNvPr>
          <p:cNvSpPr txBox="1"/>
          <p:nvPr/>
        </p:nvSpPr>
        <p:spPr>
          <a:xfrm>
            <a:off x="3805082" y="3000864"/>
            <a:ext cx="8512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050" b="1" dirty="0"/>
              <a:t>manuálisan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37A9B912-6427-08AE-FC10-B25CA11F48D0}"/>
              </a:ext>
            </a:extLst>
          </p:cNvPr>
          <p:cNvSpPr txBox="1"/>
          <p:nvPr/>
        </p:nvSpPr>
        <p:spPr>
          <a:xfrm>
            <a:off x="3799656" y="3591050"/>
            <a:ext cx="8512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050" b="1" dirty="0"/>
              <a:t>manuálisan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ADAC8FC3-A837-E7C8-A308-6D00960E3301}"/>
              </a:ext>
            </a:extLst>
          </p:cNvPr>
          <p:cNvSpPr txBox="1"/>
          <p:nvPr/>
        </p:nvSpPr>
        <p:spPr>
          <a:xfrm>
            <a:off x="3799656" y="4159874"/>
            <a:ext cx="8512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050" b="1" dirty="0"/>
              <a:t>manuálisan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281C5D00-6595-D00A-D591-F1DC5B4963E6}"/>
              </a:ext>
            </a:extLst>
          </p:cNvPr>
          <p:cNvSpPr txBox="1"/>
          <p:nvPr/>
        </p:nvSpPr>
        <p:spPr>
          <a:xfrm>
            <a:off x="3799656" y="4799477"/>
            <a:ext cx="8512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050" b="1" dirty="0"/>
              <a:t>manuálisan</a:t>
            </a: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8BA6C484-D3D4-AB14-02B8-D401DA0426A7}"/>
              </a:ext>
            </a:extLst>
          </p:cNvPr>
          <p:cNvSpPr txBox="1"/>
          <p:nvPr/>
        </p:nvSpPr>
        <p:spPr>
          <a:xfrm>
            <a:off x="3799656" y="1220534"/>
            <a:ext cx="8512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050" b="1" dirty="0"/>
              <a:t>manuálisan</a:t>
            </a: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190261BB-1991-D650-6AC5-3DCF56C0C435}"/>
              </a:ext>
            </a:extLst>
          </p:cNvPr>
          <p:cNvSpPr txBox="1"/>
          <p:nvPr/>
        </p:nvSpPr>
        <p:spPr>
          <a:xfrm>
            <a:off x="3799656" y="1817826"/>
            <a:ext cx="8512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050" b="1" dirty="0"/>
              <a:t>manuálisan</a:t>
            </a:r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00689D56-BDB9-1BD6-D503-7AB214EE31BA}"/>
              </a:ext>
            </a:extLst>
          </p:cNvPr>
          <p:cNvSpPr txBox="1"/>
          <p:nvPr/>
        </p:nvSpPr>
        <p:spPr>
          <a:xfrm>
            <a:off x="564330" y="641146"/>
            <a:ext cx="524676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600" b="1" kern="3000" spc="1200" dirty="0">
                <a:solidFill>
                  <a:srgbClr val="C00000"/>
                </a:solidFill>
              </a:rPr>
              <a:t>Nagy erőforrás igény</a:t>
            </a:r>
          </a:p>
        </p:txBody>
      </p:sp>
    </p:spTree>
    <p:extLst>
      <p:ext uri="{BB962C8B-B14F-4D97-AF65-F5344CB8AC3E}">
        <p14:creationId xmlns:p14="http://schemas.microsoft.com/office/powerpoint/2010/main" val="64840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Kép 40">
            <a:extLst>
              <a:ext uri="{FF2B5EF4-FFF2-40B4-BE49-F238E27FC236}">
                <a16:creationId xmlns:a16="http://schemas.microsoft.com/office/drawing/2014/main" id="{24A0739A-D5AC-98F7-FD4E-7FE48021B3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0" name="Picture 22" descr="Everything You Need to Know About Pie Chart in Excel">
            <a:extLst>
              <a:ext uri="{FF2B5EF4-FFF2-40B4-BE49-F238E27FC236}">
                <a16:creationId xmlns:a16="http://schemas.microsoft.com/office/drawing/2014/main" id="{10D82741-7E10-DA63-CF62-27B1637C8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50" y="2998941"/>
            <a:ext cx="1207237" cy="7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Database Logo Transparent PNG | PNG Play">
            <a:extLst>
              <a:ext uri="{FF2B5EF4-FFF2-40B4-BE49-F238E27FC236}">
                <a16:creationId xmlns:a16="http://schemas.microsoft.com/office/drawing/2014/main" id="{5BD88CA6-720C-4C57-758E-B79B3294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121" y="4030047"/>
            <a:ext cx="1097562" cy="110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550" name="Nyíl: ötszög 54549">
            <a:extLst>
              <a:ext uri="{FF2B5EF4-FFF2-40B4-BE49-F238E27FC236}">
                <a16:creationId xmlns:a16="http://schemas.microsoft.com/office/drawing/2014/main" id="{63692E6B-609E-C69D-8EDA-2807F9AB151F}"/>
              </a:ext>
            </a:extLst>
          </p:cNvPr>
          <p:cNvSpPr/>
          <p:nvPr/>
        </p:nvSpPr>
        <p:spPr>
          <a:xfrm>
            <a:off x="1845226" y="1659180"/>
            <a:ext cx="3667296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CMMS</a:t>
            </a:r>
            <a:r>
              <a:rPr lang="hu-HU" sz="1200" b="1" dirty="0"/>
              <a:t> </a:t>
            </a:r>
            <a:r>
              <a:rPr lang="hu-HU" sz="1050" b="1" dirty="0"/>
              <a:t>(</a:t>
            </a:r>
            <a:r>
              <a:rPr lang="hu-HU" sz="1050" dirty="0"/>
              <a:t>Karbantartás, hibák, berendezések)</a:t>
            </a:r>
            <a:endParaRPr lang="hu-HU" sz="788" dirty="0"/>
          </a:p>
        </p:txBody>
      </p:sp>
      <p:sp>
        <p:nvSpPr>
          <p:cNvPr id="11" name="Nyíl: ötszög 10">
            <a:extLst>
              <a:ext uri="{FF2B5EF4-FFF2-40B4-BE49-F238E27FC236}">
                <a16:creationId xmlns:a16="http://schemas.microsoft.com/office/drawing/2014/main" id="{D5B71714-254F-AE9C-BCE6-4609EF43D5B4}"/>
              </a:ext>
            </a:extLst>
          </p:cNvPr>
          <p:cNvSpPr/>
          <p:nvPr/>
        </p:nvSpPr>
        <p:spPr>
          <a:xfrm>
            <a:off x="1845226" y="1190996"/>
            <a:ext cx="3667296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GIS</a:t>
            </a:r>
            <a:r>
              <a:rPr lang="hu-HU" sz="1200" b="1" dirty="0"/>
              <a:t> </a:t>
            </a:r>
            <a:r>
              <a:rPr lang="hu-HU" sz="1050" b="1" dirty="0"/>
              <a:t>(Térinformatika</a:t>
            </a:r>
            <a:r>
              <a:rPr lang="hu-HU" sz="1050" dirty="0"/>
              <a:t>)</a:t>
            </a:r>
            <a:endParaRPr lang="hu-HU" sz="788" dirty="0"/>
          </a:p>
        </p:txBody>
      </p:sp>
      <p:sp>
        <p:nvSpPr>
          <p:cNvPr id="12" name="Nyíl: ötszög 11">
            <a:extLst>
              <a:ext uri="{FF2B5EF4-FFF2-40B4-BE49-F238E27FC236}">
                <a16:creationId xmlns:a16="http://schemas.microsoft.com/office/drawing/2014/main" id="{44FFE816-EFB7-2F3B-61D2-59C76E3E294C}"/>
              </a:ext>
            </a:extLst>
          </p:cNvPr>
          <p:cNvSpPr/>
          <p:nvPr/>
        </p:nvSpPr>
        <p:spPr>
          <a:xfrm>
            <a:off x="1845229" y="722812"/>
            <a:ext cx="3667296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SCADA</a:t>
            </a:r>
            <a:r>
              <a:rPr lang="hu-HU" sz="1200" b="1" dirty="0"/>
              <a:t> </a:t>
            </a:r>
            <a:r>
              <a:rPr lang="hu-HU" sz="1050" b="1" dirty="0"/>
              <a:t>(Technológiai adatgyűjtés, folyamat irányítás)</a:t>
            </a:r>
            <a:endParaRPr lang="hu-HU" sz="788" dirty="0"/>
          </a:p>
        </p:txBody>
      </p:sp>
      <p:sp>
        <p:nvSpPr>
          <p:cNvPr id="13" name="Nyíl: ötszög 12">
            <a:extLst>
              <a:ext uri="{FF2B5EF4-FFF2-40B4-BE49-F238E27FC236}">
                <a16:creationId xmlns:a16="http://schemas.microsoft.com/office/drawing/2014/main" id="{703590B1-9861-332F-6120-040D4217CDFC}"/>
              </a:ext>
            </a:extLst>
          </p:cNvPr>
          <p:cNvSpPr/>
          <p:nvPr/>
        </p:nvSpPr>
        <p:spPr>
          <a:xfrm>
            <a:off x="1845225" y="2127364"/>
            <a:ext cx="3667297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Minőségbiztosítás</a:t>
            </a:r>
            <a:r>
              <a:rPr lang="hu-HU" sz="1200" b="1" dirty="0"/>
              <a:t> </a:t>
            </a:r>
            <a:r>
              <a:rPr lang="hu-HU" sz="1050" b="1" dirty="0"/>
              <a:t>(Labor, ISO 50001)</a:t>
            </a:r>
            <a:endParaRPr lang="hu-HU" sz="788" dirty="0"/>
          </a:p>
        </p:txBody>
      </p:sp>
      <p:sp>
        <p:nvSpPr>
          <p:cNvPr id="14" name="Nyíl: ötszög 13">
            <a:extLst>
              <a:ext uri="{FF2B5EF4-FFF2-40B4-BE49-F238E27FC236}">
                <a16:creationId xmlns:a16="http://schemas.microsoft.com/office/drawing/2014/main" id="{11A512CD-09A0-394F-5A2B-5A63B64E58F7}"/>
              </a:ext>
            </a:extLst>
          </p:cNvPr>
          <p:cNvSpPr/>
          <p:nvPr/>
        </p:nvSpPr>
        <p:spPr>
          <a:xfrm>
            <a:off x="1845224" y="2604731"/>
            <a:ext cx="3667298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Vállalatirányítás</a:t>
            </a:r>
            <a:r>
              <a:rPr lang="hu-HU" sz="1200" b="1" dirty="0"/>
              <a:t> </a:t>
            </a:r>
            <a:r>
              <a:rPr lang="hu-HU" sz="1050" b="1" dirty="0"/>
              <a:t>(SAP, üzleti folyamatok)</a:t>
            </a:r>
            <a:endParaRPr lang="hu-HU" sz="788" dirty="0"/>
          </a:p>
        </p:txBody>
      </p:sp>
      <p:sp>
        <p:nvSpPr>
          <p:cNvPr id="15" name="Nyíl: ötszög 14">
            <a:extLst>
              <a:ext uri="{FF2B5EF4-FFF2-40B4-BE49-F238E27FC236}">
                <a16:creationId xmlns:a16="http://schemas.microsoft.com/office/drawing/2014/main" id="{E93FAB7D-588B-D806-F959-88DF2BD4AD3A}"/>
              </a:ext>
            </a:extLst>
          </p:cNvPr>
          <p:cNvSpPr/>
          <p:nvPr/>
        </p:nvSpPr>
        <p:spPr>
          <a:xfrm>
            <a:off x="1845224" y="3077598"/>
            <a:ext cx="3667298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Hidrológia</a:t>
            </a:r>
            <a:r>
              <a:rPr lang="hu-HU" sz="1200" b="1" dirty="0"/>
              <a:t> </a:t>
            </a:r>
            <a:r>
              <a:rPr lang="hu-HU" sz="1050" b="1" dirty="0"/>
              <a:t>(Analitikai rendszer)</a:t>
            </a:r>
            <a:endParaRPr lang="hu-HU" sz="788" dirty="0"/>
          </a:p>
        </p:txBody>
      </p:sp>
      <p:sp>
        <p:nvSpPr>
          <p:cNvPr id="16" name="Nyíl: ötszög 15">
            <a:extLst>
              <a:ext uri="{FF2B5EF4-FFF2-40B4-BE49-F238E27FC236}">
                <a16:creationId xmlns:a16="http://schemas.microsoft.com/office/drawing/2014/main" id="{9BC28B2D-CE70-E438-9BA0-80122F02368B}"/>
              </a:ext>
            </a:extLst>
          </p:cNvPr>
          <p:cNvSpPr/>
          <p:nvPr/>
        </p:nvSpPr>
        <p:spPr>
          <a:xfrm>
            <a:off x="1845224" y="3550282"/>
            <a:ext cx="3667298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EMS</a:t>
            </a:r>
            <a:r>
              <a:rPr lang="hu-HU" sz="1200" b="1" dirty="0"/>
              <a:t> </a:t>
            </a:r>
            <a:r>
              <a:rPr lang="hu-HU" sz="1050" b="1" dirty="0"/>
              <a:t>(Energia menedzsment, energia audit )</a:t>
            </a:r>
            <a:endParaRPr lang="hu-HU" sz="788" dirty="0"/>
          </a:p>
        </p:txBody>
      </p:sp>
      <p:sp>
        <p:nvSpPr>
          <p:cNvPr id="17" name="Nyíl: ötszög 16">
            <a:extLst>
              <a:ext uri="{FF2B5EF4-FFF2-40B4-BE49-F238E27FC236}">
                <a16:creationId xmlns:a16="http://schemas.microsoft.com/office/drawing/2014/main" id="{8975E840-33A7-13C1-B356-3910D2A0F2D8}"/>
              </a:ext>
            </a:extLst>
          </p:cNvPr>
          <p:cNvSpPr/>
          <p:nvPr/>
        </p:nvSpPr>
        <p:spPr>
          <a:xfrm>
            <a:off x="1845224" y="4027118"/>
            <a:ext cx="3667299" cy="469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Vagyonvédelem</a:t>
            </a:r>
            <a:r>
              <a:rPr lang="hu-HU" sz="1200" b="1" dirty="0"/>
              <a:t> </a:t>
            </a:r>
            <a:r>
              <a:rPr lang="hu-HU" sz="1050" b="1" dirty="0"/>
              <a:t>( Tűzjelző, riasztó, kamera, beléptető)</a:t>
            </a:r>
            <a:endParaRPr lang="hu-HU" sz="788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B5A5E2D-2A04-BBBF-C072-421B6C0E6576}"/>
              </a:ext>
            </a:extLst>
          </p:cNvPr>
          <p:cNvSpPr txBox="1"/>
          <p:nvPr/>
        </p:nvSpPr>
        <p:spPr>
          <a:xfrm>
            <a:off x="4619625" y="42967"/>
            <a:ext cx="747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6C31"/>
                </a:solidFill>
              </a:rPr>
              <a:t>Következő 10 év automatizált folyamatai: MIR+</a:t>
            </a:r>
          </a:p>
        </p:txBody>
      </p:sp>
      <p:sp>
        <p:nvSpPr>
          <p:cNvPr id="2" name="Nyíl: ötszög 1">
            <a:extLst>
              <a:ext uri="{FF2B5EF4-FFF2-40B4-BE49-F238E27FC236}">
                <a16:creationId xmlns:a16="http://schemas.microsoft.com/office/drawing/2014/main" id="{680585B2-1B9F-9CA0-0EC7-372D76CAB669}"/>
              </a:ext>
            </a:extLst>
          </p:cNvPr>
          <p:cNvSpPr/>
          <p:nvPr/>
        </p:nvSpPr>
        <p:spPr>
          <a:xfrm>
            <a:off x="1845226" y="4497072"/>
            <a:ext cx="3667296" cy="2036688"/>
          </a:xfrm>
          <a:prstGeom prst="homePlate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100" b="1" dirty="0"/>
              <a:t>Újdonságok</a:t>
            </a:r>
            <a:r>
              <a:rPr lang="hu-HU" sz="1200" b="1" dirty="0"/>
              <a:t> </a:t>
            </a:r>
            <a:r>
              <a:rPr lang="hu-HU" sz="1050" b="1" dirty="0"/>
              <a:t>(Automatikus </a:t>
            </a:r>
            <a:r>
              <a:rPr lang="hu-HU" sz="1050" b="1" dirty="0" err="1"/>
              <a:t>szla.feldolgozás</a:t>
            </a:r>
            <a:r>
              <a:rPr lang="hu-HU" sz="1050" b="1" dirty="0"/>
              <a:t>, </a:t>
            </a:r>
            <a:r>
              <a:rPr lang="hu-HU" sz="1050" b="1" dirty="0" err="1"/>
              <a:t>ktsg</a:t>
            </a:r>
            <a:r>
              <a:rPr lang="hu-HU" sz="1050" b="1" dirty="0"/>
              <a:t>. elhatárolás, </a:t>
            </a:r>
            <a:r>
              <a:rPr lang="hu-HU" sz="1050" b="1" dirty="0" err="1"/>
              <a:t>ktsg</a:t>
            </a:r>
            <a:r>
              <a:rPr lang="hu-HU" sz="1050" b="1" dirty="0"/>
              <a:t>. szétosztás, energiaközösség modulok, aggregátori  modulok, prediktív üzemeltetés karbantartási modul, energia beszerzési menetrend adás napon belül köv. napra köv. hétre, ISO 50001 fenntartás TÜV minősítésű modullal. Mindez LCA szempontúan. Stb.</a:t>
            </a:r>
            <a:endParaRPr lang="hu-HU" sz="788" dirty="0"/>
          </a:p>
        </p:txBody>
      </p:sp>
      <p:sp>
        <p:nvSpPr>
          <p:cNvPr id="25" name="Folyamatábra: Feldolgozás 24">
            <a:extLst>
              <a:ext uri="{FF2B5EF4-FFF2-40B4-BE49-F238E27FC236}">
                <a16:creationId xmlns:a16="http://schemas.microsoft.com/office/drawing/2014/main" id="{48BB87D8-C6EB-E460-4D45-0F08580D464C}"/>
              </a:ext>
            </a:extLst>
          </p:cNvPr>
          <p:cNvSpPr/>
          <p:nvPr/>
        </p:nvSpPr>
        <p:spPr>
          <a:xfrm>
            <a:off x="6633295" y="609601"/>
            <a:ext cx="750094" cy="599695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hu-HU" sz="3600" b="1" dirty="0">
                <a:solidFill>
                  <a:schemeClr val="tx1"/>
                </a:solidFill>
              </a:rPr>
              <a:t>DATA LAKE</a:t>
            </a:r>
          </a:p>
        </p:txBody>
      </p:sp>
      <p:sp>
        <p:nvSpPr>
          <p:cNvPr id="26" name="Nyíl: jobbra mutató 25">
            <a:extLst>
              <a:ext uri="{FF2B5EF4-FFF2-40B4-BE49-F238E27FC236}">
                <a16:creationId xmlns:a16="http://schemas.microsoft.com/office/drawing/2014/main" id="{D7D20112-B7C1-7F8D-739F-18F8AAE3DE7F}"/>
              </a:ext>
            </a:extLst>
          </p:cNvPr>
          <p:cNvSpPr/>
          <p:nvPr/>
        </p:nvSpPr>
        <p:spPr>
          <a:xfrm>
            <a:off x="12266410" y="2892254"/>
            <a:ext cx="211720" cy="969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27E89BB8-11B5-368A-6163-F9E1A098C7D0}"/>
              </a:ext>
            </a:extLst>
          </p:cNvPr>
          <p:cNvGrpSpPr/>
          <p:nvPr/>
        </p:nvGrpSpPr>
        <p:grpSpPr>
          <a:xfrm>
            <a:off x="5512520" y="890097"/>
            <a:ext cx="420696" cy="4686279"/>
            <a:chOff x="7428406" y="898805"/>
            <a:chExt cx="420696" cy="4686279"/>
          </a:xfrm>
        </p:grpSpPr>
        <p:sp>
          <p:nvSpPr>
            <p:cNvPr id="6" name="Nyíl: jobbra mutató 5">
              <a:extLst>
                <a:ext uri="{FF2B5EF4-FFF2-40B4-BE49-F238E27FC236}">
                  <a16:creationId xmlns:a16="http://schemas.microsoft.com/office/drawing/2014/main" id="{1DDA9C61-4B91-820D-7205-79B6B799B79F}"/>
                </a:ext>
              </a:extLst>
            </p:cNvPr>
            <p:cNvSpPr/>
            <p:nvPr/>
          </p:nvSpPr>
          <p:spPr>
            <a:xfrm>
              <a:off x="7428408" y="898805"/>
              <a:ext cx="407635" cy="121920"/>
            </a:xfrm>
            <a:prstGeom prst="rightArrow">
              <a:avLst/>
            </a:prstGeom>
            <a:solidFill>
              <a:srgbClr val="65D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Nyíl: jobbra mutató 6">
              <a:extLst>
                <a:ext uri="{FF2B5EF4-FFF2-40B4-BE49-F238E27FC236}">
                  <a16:creationId xmlns:a16="http://schemas.microsoft.com/office/drawing/2014/main" id="{8DAAB1BC-31BA-6AA5-C3CA-B9C0CFDDA7C4}"/>
                </a:ext>
              </a:extLst>
            </p:cNvPr>
            <p:cNvSpPr/>
            <p:nvPr/>
          </p:nvSpPr>
          <p:spPr>
            <a:xfrm>
              <a:off x="7428406" y="1373345"/>
              <a:ext cx="407635" cy="121920"/>
            </a:xfrm>
            <a:prstGeom prst="rightArrow">
              <a:avLst/>
            </a:prstGeom>
            <a:solidFill>
              <a:srgbClr val="65D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Nyíl: jobbra mutató 7">
              <a:extLst>
                <a:ext uri="{FF2B5EF4-FFF2-40B4-BE49-F238E27FC236}">
                  <a16:creationId xmlns:a16="http://schemas.microsoft.com/office/drawing/2014/main" id="{DD1A280A-11DB-3BAC-6F2C-57F743D82C09}"/>
                </a:ext>
              </a:extLst>
            </p:cNvPr>
            <p:cNvSpPr/>
            <p:nvPr/>
          </p:nvSpPr>
          <p:spPr>
            <a:xfrm>
              <a:off x="7440632" y="2797342"/>
              <a:ext cx="407635" cy="121920"/>
            </a:xfrm>
            <a:prstGeom prst="rightArrow">
              <a:avLst/>
            </a:prstGeom>
            <a:solidFill>
              <a:srgbClr val="65D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Nyíl: jobbra mutató 8">
              <a:extLst>
                <a:ext uri="{FF2B5EF4-FFF2-40B4-BE49-F238E27FC236}">
                  <a16:creationId xmlns:a16="http://schemas.microsoft.com/office/drawing/2014/main" id="{68731E89-0776-1AD9-7579-C8A4E7DF07B8}"/>
                </a:ext>
              </a:extLst>
            </p:cNvPr>
            <p:cNvSpPr/>
            <p:nvPr/>
          </p:nvSpPr>
          <p:spPr>
            <a:xfrm>
              <a:off x="7441467" y="3261928"/>
              <a:ext cx="407635" cy="121920"/>
            </a:xfrm>
            <a:prstGeom prst="rightArrow">
              <a:avLst/>
            </a:prstGeom>
            <a:solidFill>
              <a:srgbClr val="65D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Nyíl: jobbra mutató 9">
              <a:extLst>
                <a:ext uri="{FF2B5EF4-FFF2-40B4-BE49-F238E27FC236}">
                  <a16:creationId xmlns:a16="http://schemas.microsoft.com/office/drawing/2014/main" id="{CD97A6E9-BCA1-C172-2DC4-0D0F7DD7A326}"/>
                </a:ext>
              </a:extLst>
            </p:cNvPr>
            <p:cNvSpPr/>
            <p:nvPr/>
          </p:nvSpPr>
          <p:spPr>
            <a:xfrm>
              <a:off x="7441467" y="3746422"/>
              <a:ext cx="407635" cy="121920"/>
            </a:xfrm>
            <a:prstGeom prst="rightArrow">
              <a:avLst/>
            </a:prstGeom>
            <a:solidFill>
              <a:srgbClr val="65D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Nyíl: jobbra mutató 17">
              <a:extLst>
                <a:ext uri="{FF2B5EF4-FFF2-40B4-BE49-F238E27FC236}">
                  <a16:creationId xmlns:a16="http://schemas.microsoft.com/office/drawing/2014/main" id="{15CB6C39-B139-BE57-F904-2E8F63727F5E}"/>
                </a:ext>
              </a:extLst>
            </p:cNvPr>
            <p:cNvSpPr/>
            <p:nvPr/>
          </p:nvSpPr>
          <p:spPr>
            <a:xfrm>
              <a:off x="7428407" y="4212162"/>
              <a:ext cx="407635" cy="121920"/>
            </a:xfrm>
            <a:prstGeom prst="rightArrow">
              <a:avLst/>
            </a:prstGeom>
            <a:solidFill>
              <a:srgbClr val="65D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Nyíl: jobbra mutató 18">
              <a:extLst>
                <a:ext uri="{FF2B5EF4-FFF2-40B4-BE49-F238E27FC236}">
                  <a16:creationId xmlns:a16="http://schemas.microsoft.com/office/drawing/2014/main" id="{73F52672-54CB-C4FE-2477-6B997290C607}"/>
                </a:ext>
              </a:extLst>
            </p:cNvPr>
            <p:cNvSpPr/>
            <p:nvPr/>
          </p:nvSpPr>
          <p:spPr>
            <a:xfrm>
              <a:off x="7428408" y="5463164"/>
              <a:ext cx="407635" cy="121920"/>
            </a:xfrm>
            <a:prstGeom prst="rightArrow">
              <a:avLst/>
            </a:prstGeom>
            <a:solidFill>
              <a:srgbClr val="65D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Nyíl: jobbra mutató 19">
              <a:extLst>
                <a:ext uri="{FF2B5EF4-FFF2-40B4-BE49-F238E27FC236}">
                  <a16:creationId xmlns:a16="http://schemas.microsoft.com/office/drawing/2014/main" id="{074A0C0A-08A6-AB8B-CCA2-4E4CD60DEE83}"/>
                </a:ext>
              </a:extLst>
            </p:cNvPr>
            <p:cNvSpPr/>
            <p:nvPr/>
          </p:nvSpPr>
          <p:spPr>
            <a:xfrm>
              <a:off x="7440632" y="1848262"/>
              <a:ext cx="407635" cy="121920"/>
            </a:xfrm>
            <a:prstGeom prst="rightArrow">
              <a:avLst/>
            </a:prstGeom>
            <a:solidFill>
              <a:srgbClr val="65D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Nyíl: jobbra mutató 20">
              <a:extLst>
                <a:ext uri="{FF2B5EF4-FFF2-40B4-BE49-F238E27FC236}">
                  <a16:creationId xmlns:a16="http://schemas.microsoft.com/office/drawing/2014/main" id="{894DC6E7-9173-A789-6FC1-37FDE1E25804}"/>
                </a:ext>
              </a:extLst>
            </p:cNvPr>
            <p:cNvSpPr/>
            <p:nvPr/>
          </p:nvSpPr>
          <p:spPr>
            <a:xfrm>
              <a:off x="7428407" y="2321729"/>
              <a:ext cx="407635" cy="98326"/>
            </a:xfrm>
            <a:prstGeom prst="rightArrow">
              <a:avLst/>
            </a:prstGeom>
            <a:solidFill>
              <a:srgbClr val="65D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5A5AB37C-3525-8E41-21F9-715ED2321A0D}"/>
              </a:ext>
            </a:extLst>
          </p:cNvPr>
          <p:cNvSpPr txBox="1"/>
          <p:nvPr/>
        </p:nvSpPr>
        <p:spPr>
          <a:xfrm>
            <a:off x="8613685" y="1486557"/>
            <a:ext cx="600164" cy="36149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hu-HU" sz="2700" b="1" dirty="0"/>
              <a:t>ANALITIKA</a:t>
            </a:r>
          </a:p>
        </p:txBody>
      </p:sp>
      <p:pic>
        <p:nvPicPr>
          <p:cNvPr id="24" name="Picture 6" descr="Excel Logo, symbol, meaning, history, PNG">
            <a:extLst>
              <a:ext uri="{FF2B5EF4-FFF2-40B4-BE49-F238E27FC236}">
                <a16:creationId xmlns:a16="http://schemas.microsoft.com/office/drawing/2014/main" id="{DCBC44F5-6DC9-94C7-A2D1-DA688475E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260" y="1802620"/>
            <a:ext cx="1115261" cy="62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Nyíl: jobbra mutató 27">
            <a:extLst>
              <a:ext uri="{FF2B5EF4-FFF2-40B4-BE49-F238E27FC236}">
                <a16:creationId xmlns:a16="http://schemas.microsoft.com/office/drawing/2014/main" id="{FA3D9704-3A1C-7A7D-DFF8-8CAE61B3ED3F}"/>
              </a:ext>
            </a:extLst>
          </p:cNvPr>
          <p:cNvSpPr/>
          <p:nvPr/>
        </p:nvSpPr>
        <p:spPr>
          <a:xfrm>
            <a:off x="7630942" y="3181571"/>
            <a:ext cx="750094" cy="26068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50357227-16C0-87A6-50CD-327CDF76F42D}"/>
              </a:ext>
            </a:extLst>
          </p:cNvPr>
          <p:cNvGrpSpPr/>
          <p:nvPr/>
        </p:nvGrpSpPr>
        <p:grpSpPr>
          <a:xfrm>
            <a:off x="9379912" y="1997019"/>
            <a:ext cx="750094" cy="2760429"/>
            <a:chOff x="9379912" y="1997019"/>
            <a:chExt cx="750094" cy="2760429"/>
          </a:xfrm>
        </p:grpSpPr>
        <p:sp>
          <p:nvSpPr>
            <p:cNvPr id="27" name="Nyíl: jobbra mutató 26">
              <a:extLst>
                <a:ext uri="{FF2B5EF4-FFF2-40B4-BE49-F238E27FC236}">
                  <a16:creationId xmlns:a16="http://schemas.microsoft.com/office/drawing/2014/main" id="{1B4E55E1-D362-8CF3-C2D5-192AA23A9AC5}"/>
                </a:ext>
              </a:extLst>
            </p:cNvPr>
            <p:cNvSpPr/>
            <p:nvPr/>
          </p:nvSpPr>
          <p:spPr>
            <a:xfrm>
              <a:off x="9379912" y="3181571"/>
              <a:ext cx="750094" cy="26068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Nyíl: jobbra mutató 28">
              <a:extLst>
                <a:ext uri="{FF2B5EF4-FFF2-40B4-BE49-F238E27FC236}">
                  <a16:creationId xmlns:a16="http://schemas.microsoft.com/office/drawing/2014/main" id="{D18AEBE3-4F68-CB62-0D45-041F4ADE24E3}"/>
                </a:ext>
              </a:extLst>
            </p:cNvPr>
            <p:cNvSpPr/>
            <p:nvPr/>
          </p:nvSpPr>
          <p:spPr>
            <a:xfrm>
              <a:off x="9379912" y="1997019"/>
              <a:ext cx="750094" cy="26068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Nyíl: jobbra mutató 29">
              <a:extLst>
                <a:ext uri="{FF2B5EF4-FFF2-40B4-BE49-F238E27FC236}">
                  <a16:creationId xmlns:a16="http://schemas.microsoft.com/office/drawing/2014/main" id="{73BACFFB-A738-27B6-EEE7-9A835334D2AF}"/>
                </a:ext>
              </a:extLst>
            </p:cNvPr>
            <p:cNvSpPr/>
            <p:nvPr/>
          </p:nvSpPr>
          <p:spPr>
            <a:xfrm>
              <a:off x="9379912" y="4496759"/>
              <a:ext cx="750094" cy="26068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F18E4D8C-3315-72CC-3103-8A4440D4E12B}"/>
              </a:ext>
            </a:extLst>
          </p:cNvPr>
          <p:cNvSpPr txBox="1"/>
          <p:nvPr/>
        </p:nvSpPr>
        <p:spPr>
          <a:xfrm>
            <a:off x="7337504" y="762428"/>
            <a:ext cx="492890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kern="3000" spc="600" dirty="0">
                <a:solidFill>
                  <a:srgbClr val="FF0000"/>
                </a:solidFill>
              </a:rPr>
              <a:t>Akár percenként automatikusan frissül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7853D1BD-F405-42A2-B02A-298D5A154E37}"/>
              </a:ext>
            </a:extLst>
          </p:cNvPr>
          <p:cNvSpPr txBox="1"/>
          <p:nvPr/>
        </p:nvSpPr>
        <p:spPr>
          <a:xfrm>
            <a:off x="10665514" y="2411347"/>
            <a:ext cx="1526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err="1"/>
              <a:t>Xlsx</a:t>
            </a:r>
            <a:r>
              <a:rPr lang="hu-HU" sz="1200" b="1" dirty="0"/>
              <a:t>, </a:t>
            </a:r>
            <a:r>
              <a:rPr lang="hu-HU" sz="1200" b="1" dirty="0" err="1"/>
              <a:t>csv</a:t>
            </a:r>
            <a:r>
              <a:rPr lang="hu-HU" sz="1200" b="1" dirty="0"/>
              <a:t>, </a:t>
            </a:r>
            <a:r>
              <a:rPr lang="hu-HU" sz="1200" b="1" dirty="0" err="1"/>
              <a:t>xml</a:t>
            </a:r>
            <a:r>
              <a:rPr lang="hu-HU" sz="1200" b="1" dirty="0"/>
              <a:t>, pdf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ABD13C5A-823F-D488-A4CD-7DE401F80133}"/>
              </a:ext>
            </a:extLst>
          </p:cNvPr>
          <p:cNvSpPr txBox="1"/>
          <p:nvPr/>
        </p:nvSpPr>
        <p:spPr>
          <a:xfrm>
            <a:off x="10813547" y="5177457"/>
            <a:ext cx="1230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Adatbázisok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8AD7B626-7668-02DC-2937-C415E87EE4D0}"/>
              </a:ext>
            </a:extLst>
          </p:cNvPr>
          <p:cNvSpPr txBox="1"/>
          <p:nvPr/>
        </p:nvSpPr>
        <p:spPr>
          <a:xfrm>
            <a:off x="10813547" y="3692136"/>
            <a:ext cx="1230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err="1"/>
              <a:t>Dashboardok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5194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357 0.00069 L 0.06862 0.0006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922 0.00926 L 0.04987 0.0092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44 -0.00023 L 0.09453 -0.0002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63FDD996-C8E0-E392-3D18-45BD57A2A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F982406-EE42-2157-FC2E-3D664D791741}"/>
              </a:ext>
            </a:extLst>
          </p:cNvPr>
          <p:cNvSpPr txBox="1"/>
          <p:nvPr/>
        </p:nvSpPr>
        <p:spPr>
          <a:xfrm>
            <a:off x="85725" y="180975"/>
            <a:ext cx="1207849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Milyen előnyökkel jár ez a megoldás:</a:t>
            </a:r>
          </a:p>
          <a:p>
            <a:r>
              <a:rPr lang="hu-HU" sz="2800" dirty="0"/>
              <a:t>	</a:t>
            </a:r>
          </a:p>
          <a:p>
            <a:r>
              <a:rPr lang="hu-HU" sz="2800" dirty="0"/>
              <a:t>	</a:t>
            </a:r>
            <a:r>
              <a:rPr lang="hu-HU" dirty="0"/>
              <a:t>- mivel a MIR+ kvázi online (adatforrástól függően) ezért minden változás, változtatás azonnal detektálható és ha az </a:t>
            </a:r>
          </a:p>
          <a:p>
            <a:r>
              <a:rPr lang="hu-HU" dirty="0"/>
              <a:t>negatív hatású eredménnyel járt akkor kezelni lehet a problémát. ÁM!! ha pozitív eredménnyel járt akkor meg lehet osztani </a:t>
            </a:r>
          </a:p>
          <a:p>
            <a:r>
              <a:rPr lang="hu-HU" dirty="0"/>
              <a:t>az iparág többi szereplőjével.</a:t>
            </a:r>
          </a:p>
          <a:p>
            <a:endParaRPr lang="hu-HU" dirty="0"/>
          </a:p>
          <a:p>
            <a:r>
              <a:rPr lang="hu-HU" dirty="0"/>
              <a:t>	- modellezhető a „mi lett volna ha” típusú elemzés. A sok pilot projekt és éles projekt eredményei a közös egyetemes </a:t>
            </a:r>
          </a:p>
          <a:p>
            <a:r>
              <a:rPr lang="hu-HU" dirty="0"/>
              <a:t>iparági tudást növelik. Pl. nem dolgoznak hasonló  műszaki megoldásokon párhuzamosan ha már két sikertelen próbálkozás </a:t>
            </a:r>
          </a:p>
          <a:p>
            <a:r>
              <a:rPr lang="hu-HU" dirty="0"/>
              <a:t>volt másik parági szereplőnél.</a:t>
            </a:r>
          </a:p>
          <a:p>
            <a:endParaRPr lang="hu-HU" dirty="0"/>
          </a:p>
          <a:p>
            <a:r>
              <a:rPr lang="hu-HU" dirty="0"/>
              <a:t>	- az okos azonosítók miatt egységes analitikai és működtetési folyamatok jöhetnek létre abban az esetben is ha több </a:t>
            </a:r>
          </a:p>
          <a:p>
            <a:r>
              <a:rPr lang="hu-HU" dirty="0"/>
              <a:t>iparági szereplőnél különböző évjáratú, gyártmányú, elnevezésű eszközök találhatóak, hiszen ezt a struktúra/</a:t>
            </a:r>
            <a:r>
              <a:rPr lang="hu-HU" dirty="0" err="1"/>
              <a:t>smart</a:t>
            </a:r>
            <a:r>
              <a:rPr lang="hu-HU" dirty="0"/>
              <a:t> ID megoldás</a:t>
            </a:r>
          </a:p>
          <a:p>
            <a:r>
              <a:rPr lang="hu-HU" dirty="0"/>
              <a:t>Katalogizálja.</a:t>
            </a:r>
          </a:p>
          <a:p>
            <a:endParaRPr lang="hu-HU" dirty="0"/>
          </a:p>
          <a:p>
            <a:r>
              <a:rPr lang="hu-HU" dirty="0"/>
              <a:t>	nem probléma többé a gyártói sokféleség és kivitelezői képességek eltérése mert rövid idő alatt kialakulhat az </a:t>
            </a:r>
          </a:p>
          <a:p>
            <a:r>
              <a:rPr lang="hu-HU" dirty="0"/>
              <a:t>iparági „arculati kézikönyv” sztenderd, minden szintre:</a:t>
            </a:r>
          </a:p>
          <a:p>
            <a:r>
              <a:rPr lang="hu-HU" dirty="0"/>
              <a:t> készülékek berendezések---PLC,DDC---PLC,DDC szoftver---SCADA---iparági BI szint</a:t>
            </a:r>
          </a:p>
        </p:txBody>
      </p:sp>
    </p:spTree>
    <p:extLst>
      <p:ext uri="{BB962C8B-B14F-4D97-AF65-F5344CB8AC3E}">
        <p14:creationId xmlns:p14="http://schemas.microsoft.com/office/powerpoint/2010/main" val="17949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450A230E-0B41-AF96-9403-AB48FFFEC1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17">
            <a:extLst>
              <a:ext uri="{FF2B5EF4-FFF2-40B4-BE49-F238E27FC236}">
                <a16:creationId xmlns:a16="http://schemas.microsoft.com/office/drawing/2014/main" id="{16DD476E-770C-8360-63CD-9D7C284BE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6" descr="Fussk">
            <a:extLst>
              <a:ext uri="{FF2B5EF4-FFF2-40B4-BE49-F238E27FC236}">
                <a16:creationId xmlns:a16="http://schemas.microsoft.com/office/drawing/2014/main" id="{AA362353-CE70-C9F7-E620-38943250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722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5" descr="Headk">
            <a:extLst>
              <a:ext uri="{FF2B5EF4-FFF2-40B4-BE49-F238E27FC236}">
                <a16:creationId xmlns:a16="http://schemas.microsoft.com/office/drawing/2014/main" id="{D4A42A69-63F8-9AC4-7A08-E0E1DFDE8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/>
          <a:stretch/>
        </p:blipFill>
        <p:spPr bwMode="auto">
          <a:xfrm>
            <a:off x="1524000" y="1270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97E96589-5ED9-FE9E-A1D5-EE51B2837F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207964"/>
            <a:ext cx="9144000" cy="434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</a:rPr>
              <a:t>Vez</a:t>
            </a:r>
            <a:r>
              <a:rPr lang="hu-HU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 err="1">
                <a:solidFill>
                  <a:schemeClr val="bg1"/>
                </a:solidFill>
              </a:rPr>
              <a:t>rl</a:t>
            </a:r>
            <a:r>
              <a:rPr lang="hu-HU" sz="2800" b="1" dirty="0">
                <a:solidFill>
                  <a:schemeClr val="bg1"/>
                </a:solidFill>
              </a:rPr>
              <a:t>ő</a:t>
            </a:r>
            <a:r>
              <a:rPr lang="en-US" sz="2800" b="1" dirty="0" err="1">
                <a:solidFill>
                  <a:schemeClr val="bg1"/>
                </a:solidFill>
              </a:rPr>
              <a:t>terem</a:t>
            </a:r>
            <a:r>
              <a:rPr lang="en-US" sz="2800" b="1" dirty="0">
                <a:solidFill>
                  <a:schemeClr val="bg1"/>
                </a:solidFill>
              </a:rPr>
              <a:t> – p</a:t>
            </a:r>
            <a:r>
              <a:rPr lang="hu-HU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 err="1">
                <a:solidFill>
                  <a:schemeClr val="bg1"/>
                </a:solidFill>
              </a:rPr>
              <a:t>lda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8" name="Picture 7" descr="Provicon">
            <a:extLst>
              <a:ext uri="{FF2B5EF4-FFF2-40B4-BE49-F238E27FC236}">
                <a16:creationId xmlns:a16="http://schemas.microsoft.com/office/drawing/2014/main" id="{B732739E-BB9B-5C2F-92BF-470317BF5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6684963"/>
            <a:ext cx="1333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8">
            <a:extLst>
              <a:ext uri="{FF2B5EF4-FFF2-40B4-BE49-F238E27FC236}">
                <a16:creationId xmlns:a16="http://schemas.microsoft.com/office/drawing/2014/main" id="{0B4BFDE1-48F0-5111-B1D3-53AA167EA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075" y="6630989"/>
            <a:ext cx="1150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u-HU" altLang="hu-HU" sz="1000" b="1">
                <a:solidFill>
                  <a:schemeClr val="accent1"/>
                </a:solidFill>
              </a:rPr>
              <a:t>PROVICON</a:t>
            </a:r>
          </a:p>
        </p:txBody>
      </p:sp>
      <p:pic>
        <p:nvPicPr>
          <p:cNvPr id="18440" name="Picture 9" descr="fcsm_foto2">
            <a:extLst>
              <a:ext uri="{FF2B5EF4-FFF2-40B4-BE49-F238E27FC236}">
                <a16:creationId xmlns:a16="http://schemas.microsoft.com/office/drawing/2014/main" id="{75484AAF-29C5-9128-2CDC-0F67121A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150939"/>
            <a:ext cx="6940550" cy="5191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>
            <a:extLst>
              <a:ext uri="{FF2B5EF4-FFF2-40B4-BE49-F238E27FC236}">
                <a16:creationId xmlns:a16="http://schemas.microsoft.com/office/drawing/2014/main" id="{89120F4B-D181-58FA-E997-5506F924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149350"/>
            <a:ext cx="19812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5702A1B6-6BFA-E138-D1C3-82DA7A9A0F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D4E2939B-DC20-6B59-A89D-7387B1769F3A}"/>
              </a:ext>
            </a:extLst>
          </p:cNvPr>
          <p:cNvSpPr txBox="1"/>
          <p:nvPr/>
        </p:nvSpPr>
        <p:spPr>
          <a:xfrm>
            <a:off x="3797300" y="3136612"/>
            <a:ext cx="459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19540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495</Words>
  <Application>Microsoft Office PowerPoint</Application>
  <PresentationFormat>Szélesvásznú</PresentationFormat>
  <Paragraphs>75</Paragraphs>
  <Slides>8</Slides>
  <Notes>2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Vezérlőterem – példa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Sági Zsófia</dc:creator>
  <cp:lastModifiedBy>Péter</cp:lastModifiedBy>
  <cp:revision>73</cp:revision>
  <dcterms:created xsi:type="dcterms:W3CDTF">2022-05-26T10:43:01Z</dcterms:created>
  <dcterms:modified xsi:type="dcterms:W3CDTF">2022-09-19T16:22:29Z</dcterms:modified>
</cp:coreProperties>
</file>