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3" r:id="rId2"/>
    <p:sldId id="34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2CB"/>
    <a:srgbClr val="FF00FF"/>
    <a:srgbClr val="D99C31"/>
    <a:srgbClr val="F8B133"/>
    <a:srgbClr val="000214"/>
    <a:srgbClr val="000113"/>
    <a:srgbClr val="0B375B"/>
    <a:srgbClr val="000315"/>
    <a:srgbClr val="010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585" autoAdjust="0"/>
  </p:normalViewPr>
  <p:slideViewPr>
    <p:cSldViewPr snapToGrid="0">
      <p:cViewPr varScale="1">
        <p:scale>
          <a:sx n="112" d="100"/>
          <a:sy n="112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C2B6-0668-4842-B7AD-4229649B4753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539-DE52-46A2-A0B8-B8659538D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4AC1D-DFDA-414D-A53F-B683404B91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8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B461-42F3-979C-EB8C-E0DF6D07C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F45C-9234-C164-E746-6180C83C0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5CFE-1141-7607-28D1-4A9B167B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75CC-0CC0-BB61-3ACD-8689D08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468E-FA38-A150-5E7E-F00378C4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1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798E-B689-848C-8F9E-DD582C1C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6A558-1E91-2107-ABB2-E45946F5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53296-FC22-1E70-86A8-A82BBA24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B200-0C3D-ED5C-FDD6-7184E460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4609-EFC6-8930-0CB9-00858CC0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42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7A673-91F9-A698-0D56-FF97E5034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17F2A-07B4-0EC7-4AAC-E5D485005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4DC12-62D4-823D-C068-955A146D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39EE-7AEA-146B-F72B-FA23FFD6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3BB4-AF76-E677-DE73-0C94FC7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6751-4B56-0F2E-9BF1-8BB364F3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2E53-816C-C313-E2DF-DAEC463E2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0763A-B217-AC6F-375E-B51D437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088E-8388-2D63-79DE-81E8D74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E0A1-E7D3-C87C-822A-2F2091B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4B2F-7DAD-2DCD-8F3F-9679634A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5CE2-4322-4D61-A74D-FB8ED6B7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33BA9-8D6E-66C0-389D-BABFBF8E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3EFC-347C-7BD0-F093-FD5ED96C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C1E37-E8F0-11F4-B28F-4CC7ACA9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B91D-9867-6418-49E8-6BD4A123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E32F-787C-2D8B-C34E-0C5BDD9E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4E6CB-CBCA-3165-1BD9-F678848E2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D8B7D-1D0B-1DDD-F97D-3A210EEB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1378B-FC40-DF3F-44D8-763EDE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A9BE-A5F6-D6C4-39F4-21DC2A4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C7A-882E-11CE-9F73-42891053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75094-1717-BF24-9F8B-FFB044106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CEB92-B382-57A6-FB34-2C9AD70C3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53C38-2010-7664-6F9B-A15E17ECF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28EC8-481C-DDD8-D949-E1DF537DD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05AE0-07BB-CC06-21C1-735DEADC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138DE-0074-7632-3773-FC062A04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C17A6-F52E-26DC-3487-4C173A69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CA14-7ECA-D1BD-5010-8BAFC12C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84237-5450-8055-CDC4-0CA587CB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0BDF9-3FFF-7846-A26A-A316D738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61601-0DEA-2AE7-1007-3AC6E826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E5796-98CB-7765-9EB2-8CF9F7A4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402B6-3B2B-1507-EC75-C919AC0D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3082C-7076-91A9-D5BB-92814065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5D05-0D08-0E9E-B7D9-F1CEE1E5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2A3E-BB17-3C81-F4AF-979D6E6E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76BB5-5AB0-504A-6087-24571A24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C397-7488-87D6-E1D7-C3BFE5DF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0F817-7B9F-F805-53DC-8E1C1BC1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6B9E-F0DF-1768-12A2-4D49BE5B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1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166A-FEDB-897E-04AA-112F7D74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2B0C3-AFA3-D2EC-6255-466D6D98B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22D2D-93A5-673A-D432-64BFC7A24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E20C-2DA2-BBE5-280A-DE47BF54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4FA57-BE48-1ABF-B547-B76150E4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F01A5-E7EB-68E3-4373-64A45ED1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4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1D03C-67AE-8EB1-A8B0-AC87BEC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A8999-A7E3-563F-01D8-1B4B1E73F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C9F06-FC09-76BF-30A3-8A55055FA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70A0C-1C40-4F68-9DA5-C478D328E047}" type="datetimeFigureOut">
              <a:rPr lang="en-GB" smtClean="0"/>
              <a:t>2025.07.14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51F8E-8327-15F9-F791-2F181BF11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29C75-FFB7-28B5-21E1-248A7850E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E43D-A795-4BED-B115-73A67FD9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8F185-A60F-1C52-AFDE-1DF642E0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5" y="989860"/>
            <a:ext cx="11477817" cy="4107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B85E5-F685-2CE4-B699-5DA05A193FB4}"/>
              </a:ext>
            </a:extLst>
          </p:cNvPr>
          <p:cNvSpPr txBox="1"/>
          <p:nvPr/>
        </p:nvSpPr>
        <p:spPr>
          <a:xfrm>
            <a:off x="202907" y="125048"/>
            <a:ext cx="1174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Tud</a:t>
            </a:r>
            <a:r>
              <a:rPr lang="hu-HU" sz="2800" b="1" dirty="0">
                <a:solidFill>
                  <a:schemeClr val="bg1"/>
                </a:solidFill>
              </a:rPr>
              <a:t>á</a:t>
            </a:r>
            <a:r>
              <a:rPr lang="en-US" sz="2800" b="1" dirty="0">
                <a:solidFill>
                  <a:schemeClr val="bg1"/>
                </a:solidFill>
              </a:rPr>
              <a:t>s- </a:t>
            </a:r>
            <a:r>
              <a:rPr lang="hu-HU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>
                <a:solidFill>
                  <a:schemeClr val="bg1"/>
                </a:solidFill>
              </a:rPr>
              <a:t>s inform</a:t>
            </a:r>
            <a:r>
              <a:rPr lang="hu-HU" sz="2800" b="1" dirty="0">
                <a:solidFill>
                  <a:schemeClr val="bg1"/>
                </a:solidFill>
              </a:rPr>
              <a:t>á</a:t>
            </a:r>
            <a:r>
              <a:rPr lang="en-US" sz="2800" b="1" dirty="0">
                <a:solidFill>
                  <a:schemeClr val="bg1"/>
                </a:solidFill>
              </a:rPr>
              <a:t>ci</a:t>
            </a:r>
            <a:r>
              <a:rPr lang="hu-HU" sz="2800" b="1" dirty="0">
                <a:solidFill>
                  <a:schemeClr val="bg1"/>
                </a:solidFill>
              </a:rPr>
              <a:t>ó</a:t>
            </a:r>
            <a:r>
              <a:rPr lang="en-US" sz="2800" b="1" dirty="0">
                <a:solidFill>
                  <a:schemeClr val="bg1"/>
                </a:solidFill>
              </a:rPr>
              <a:t>-t</a:t>
            </a:r>
            <a:r>
              <a:rPr lang="hu-HU" sz="2800" b="1" dirty="0">
                <a:solidFill>
                  <a:schemeClr val="bg1"/>
                </a:solidFill>
              </a:rPr>
              <a:t>ö</a:t>
            </a:r>
            <a:r>
              <a:rPr lang="en-US" sz="2800" b="1" dirty="0">
                <a:solidFill>
                  <a:schemeClr val="bg1"/>
                </a:solidFill>
              </a:rPr>
              <a:t>meg n</a:t>
            </a:r>
            <a:r>
              <a:rPr lang="hu-HU" sz="2800" b="1" dirty="0">
                <a:solidFill>
                  <a:schemeClr val="bg1"/>
                </a:solidFill>
              </a:rPr>
              <a:t>ö</a:t>
            </a:r>
            <a:r>
              <a:rPr lang="en-US" sz="2800" b="1" dirty="0" err="1">
                <a:solidFill>
                  <a:schemeClr val="bg1"/>
                </a:solidFill>
              </a:rPr>
              <a:t>veked</a:t>
            </a:r>
            <a:r>
              <a:rPr lang="hu-HU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hu-HU" sz="2800" b="1" dirty="0">
                <a:solidFill>
                  <a:schemeClr val="bg1"/>
                </a:solidFill>
              </a:rPr>
              <a:t>é</a:t>
            </a:r>
            <a:r>
              <a:rPr lang="en-US" sz="2800" b="1" dirty="0">
                <a:solidFill>
                  <a:schemeClr val="bg1"/>
                </a:solidFill>
              </a:rPr>
              <a:t>nek </a:t>
            </a:r>
            <a:r>
              <a:rPr lang="hu-HU" sz="2800" b="1" dirty="0">
                <a:solidFill>
                  <a:schemeClr val="bg1"/>
                </a:solidFill>
              </a:rPr>
              <a:t>ü</a:t>
            </a:r>
            <a:r>
              <a:rPr lang="en-US" sz="2800" b="1" dirty="0" err="1">
                <a:solidFill>
                  <a:schemeClr val="bg1"/>
                </a:solidFill>
              </a:rPr>
              <a:t>teme</a:t>
            </a:r>
            <a:r>
              <a:rPr lang="en-US" sz="2800" b="1" dirty="0">
                <a:solidFill>
                  <a:schemeClr val="bg1"/>
                </a:solidFill>
              </a:rPr>
              <a:t> 1400-t</a:t>
            </a:r>
            <a:r>
              <a:rPr lang="hu-HU" sz="2800" b="1" dirty="0">
                <a:solidFill>
                  <a:schemeClr val="bg1"/>
                </a:solidFill>
              </a:rPr>
              <a:t>ó</a:t>
            </a:r>
            <a:r>
              <a:rPr lang="en-US" sz="2800" b="1" dirty="0">
                <a:solidFill>
                  <a:schemeClr val="bg1"/>
                </a:solidFill>
              </a:rPr>
              <a:t>l </a:t>
            </a:r>
            <a:r>
              <a:rPr lang="en-US" sz="2800" b="1" dirty="0" err="1">
                <a:solidFill>
                  <a:schemeClr val="bg1"/>
                </a:solidFill>
              </a:rPr>
              <a:t>napjainkig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C4853-DB47-E5EB-FC47-611F8D40BF79}"/>
              </a:ext>
            </a:extLst>
          </p:cNvPr>
          <p:cNvSpPr txBox="1"/>
          <p:nvPr/>
        </p:nvSpPr>
        <p:spPr>
          <a:xfrm>
            <a:off x="202907" y="5850764"/>
            <a:ext cx="1200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400 </a:t>
            </a:r>
            <a:r>
              <a:rPr lang="hu-HU" sz="2400" b="1" dirty="0">
                <a:solidFill>
                  <a:srgbClr val="FFC000"/>
                </a:solidFill>
              </a:rPr>
              <a:t>é</a:t>
            </a:r>
            <a:r>
              <a:rPr lang="en-US" sz="2400" b="1" dirty="0">
                <a:solidFill>
                  <a:srgbClr val="FFC000"/>
                </a:solidFill>
              </a:rPr>
              <a:t>v	         </a:t>
            </a:r>
            <a:r>
              <a:rPr lang="en-US" sz="7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 50 </a:t>
            </a:r>
            <a:r>
              <a:rPr lang="hu-HU" sz="2400" b="1" dirty="0">
                <a:solidFill>
                  <a:srgbClr val="FFC000"/>
                </a:solidFill>
              </a:rPr>
              <a:t>é</a:t>
            </a:r>
            <a:r>
              <a:rPr lang="en-US" sz="2400" b="1" dirty="0">
                <a:solidFill>
                  <a:srgbClr val="FFC000"/>
                </a:solidFill>
              </a:rPr>
              <a:t>v	    </a:t>
            </a:r>
            <a:r>
              <a:rPr lang="en-US" sz="1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20 </a:t>
            </a:r>
            <a:r>
              <a:rPr lang="hu-HU" sz="2400" b="1" dirty="0">
                <a:solidFill>
                  <a:srgbClr val="FFC000"/>
                </a:solidFill>
              </a:rPr>
              <a:t>é</a:t>
            </a:r>
            <a:r>
              <a:rPr lang="en-US" sz="2400" b="1" dirty="0">
                <a:solidFill>
                  <a:srgbClr val="FFC000"/>
                </a:solidFill>
              </a:rPr>
              <a:t>v           10 </a:t>
            </a:r>
            <a:r>
              <a:rPr lang="hu-HU" sz="2400" b="1" dirty="0">
                <a:solidFill>
                  <a:srgbClr val="FFC000"/>
                </a:solidFill>
              </a:rPr>
              <a:t>é</a:t>
            </a:r>
            <a:r>
              <a:rPr lang="en-US" sz="2400" b="1" dirty="0">
                <a:solidFill>
                  <a:srgbClr val="FFC000"/>
                </a:solidFill>
              </a:rPr>
              <a:t>v	</a:t>
            </a:r>
            <a:r>
              <a:rPr lang="en-US" sz="2400" b="1">
                <a:solidFill>
                  <a:srgbClr val="FFC000"/>
                </a:solidFill>
              </a:rPr>
              <a:t>          8 </a:t>
            </a:r>
            <a:r>
              <a:rPr lang="hu-HU" sz="2400" b="1" dirty="0">
                <a:solidFill>
                  <a:srgbClr val="FFC000"/>
                </a:solidFill>
              </a:rPr>
              <a:t>é</a:t>
            </a:r>
            <a:r>
              <a:rPr lang="en-US" sz="2400" b="1" dirty="0">
                <a:solidFill>
                  <a:srgbClr val="FFC000"/>
                </a:solidFill>
              </a:rPr>
              <a:t>v</a:t>
            </a:r>
            <a:r>
              <a:rPr lang="en-US" sz="2400" b="1">
                <a:solidFill>
                  <a:srgbClr val="FFC000"/>
                </a:solidFill>
              </a:rPr>
              <a:t>	</a:t>
            </a:r>
            <a:r>
              <a:rPr lang="en-US" sz="1400" b="1">
                <a:solidFill>
                  <a:srgbClr val="FFC000"/>
                </a:solidFill>
              </a:rPr>
              <a:t>             </a:t>
            </a:r>
            <a:r>
              <a:rPr lang="en-US" sz="2400" b="1">
                <a:solidFill>
                  <a:srgbClr val="FFC000"/>
                </a:solidFill>
              </a:rPr>
              <a:t>13 </a:t>
            </a:r>
            <a:r>
              <a:rPr lang="en-US" sz="2400" b="1" dirty="0">
                <a:solidFill>
                  <a:srgbClr val="FFC000"/>
                </a:solidFill>
              </a:rPr>
              <a:t>h</a:t>
            </a:r>
            <a:r>
              <a:rPr lang="hu-HU" sz="2400" b="1" dirty="0">
                <a:solidFill>
                  <a:srgbClr val="FFC000"/>
                </a:solidFill>
              </a:rPr>
              <a:t>ó</a:t>
            </a:r>
            <a:r>
              <a:rPr lang="en-US" sz="2400" b="1">
                <a:solidFill>
                  <a:srgbClr val="FFC000"/>
                </a:solidFill>
              </a:rPr>
              <a:t>nap          12 </a:t>
            </a:r>
            <a:r>
              <a:rPr lang="hu-HU" sz="2400" b="1" dirty="0">
                <a:solidFill>
                  <a:srgbClr val="FFC000"/>
                </a:solidFill>
              </a:rPr>
              <a:t>ó</a:t>
            </a:r>
            <a:r>
              <a:rPr lang="en-US" sz="2400" b="1" err="1">
                <a:solidFill>
                  <a:srgbClr val="FFC000"/>
                </a:solidFill>
              </a:rPr>
              <a:t>ra</a:t>
            </a:r>
            <a:r>
              <a:rPr lang="en-US" sz="2400" b="1">
                <a:solidFill>
                  <a:srgbClr val="FFC000"/>
                </a:solidFill>
              </a:rPr>
              <a:t>       ???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8BD29-B789-0301-C61C-2A22B38CF45F}"/>
              </a:ext>
            </a:extLst>
          </p:cNvPr>
          <p:cNvSpPr txBox="1"/>
          <p:nvPr/>
        </p:nvSpPr>
        <p:spPr>
          <a:xfrm>
            <a:off x="202908" y="5143051"/>
            <a:ext cx="10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1440-1900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F8500-64E2-DB73-F4C0-A24137ABDF0F}"/>
              </a:ext>
            </a:extLst>
          </p:cNvPr>
          <p:cNvSpPr txBox="1"/>
          <p:nvPr/>
        </p:nvSpPr>
        <p:spPr>
          <a:xfrm>
            <a:off x="1755823" y="5143051"/>
            <a:ext cx="10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1900-1950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F096D-4217-82B8-2B8A-CDF989CBF69C}"/>
              </a:ext>
            </a:extLst>
          </p:cNvPr>
          <p:cNvSpPr txBox="1"/>
          <p:nvPr/>
        </p:nvSpPr>
        <p:spPr>
          <a:xfrm>
            <a:off x="3238642" y="5143051"/>
            <a:ext cx="10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1950-1970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6A081-F8C6-1A9A-EC02-8E3401E0135D}"/>
              </a:ext>
            </a:extLst>
          </p:cNvPr>
          <p:cNvSpPr txBox="1"/>
          <p:nvPr/>
        </p:nvSpPr>
        <p:spPr>
          <a:xfrm>
            <a:off x="4689796" y="5143051"/>
            <a:ext cx="10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1970-1980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9FCD6-CABF-12C2-BAD0-922FA25B5F64}"/>
              </a:ext>
            </a:extLst>
          </p:cNvPr>
          <p:cNvSpPr txBox="1"/>
          <p:nvPr/>
        </p:nvSpPr>
        <p:spPr>
          <a:xfrm>
            <a:off x="6341184" y="5143051"/>
            <a:ext cx="10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1980-2000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227D1-54A0-C83A-D398-EA2A9D16EBA7}"/>
              </a:ext>
            </a:extLst>
          </p:cNvPr>
          <p:cNvSpPr txBox="1"/>
          <p:nvPr/>
        </p:nvSpPr>
        <p:spPr>
          <a:xfrm>
            <a:off x="8054030" y="5143050"/>
            <a:ext cx="10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13A98-5D02-8DF8-BAF9-7C553202AC5A}"/>
              </a:ext>
            </a:extLst>
          </p:cNvPr>
          <p:cNvSpPr txBox="1"/>
          <p:nvPr/>
        </p:nvSpPr>
        <p:spPr>
          <a:xfrm>
            <a:off x="9898324" y="5143049"/>
            <a:ext cx="64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2020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B1F241-6775-ECEC-431B-6980D602A002}"/>
              </a:ext>
            </a:extLst>
          </p:cNvPr>
          <p:cNvSpPr txBox="1"/>
          <p:nvPr/>
        </p:nvSpPr>
        <p:spPr>
          <a:xfrm>
            <a:off x="202907" y="5369482"/>
            <a:ext cx="1637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Tud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nak ideje: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A88629-C9FA-C9A7-6FA8-87015965C2D6}"/>
              </a:ext>
            </a:extLst>
          </p:cNvPr>
          <p:cNvSpPr txBox="1"/>
          <p:nvPr/>
        </p:nvSpPr>
        <p:spPr>
          <a:xfrm>
            <a:off x="1755822" y="5369482"/>
            <a:ext cx="1704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Tud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nak ideje: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17A089-BDB2-4E6F-22E3-259C3AFC8CF5}"/>
              </a:ext>
            </a:extLst>
          </p:cNvPr>
          <p:cNvSpPr txBox="1"/>
          <p:nvPr/>
        </p:nvSpPr>
        <p:spPr>
          <a:xfrm>
            <a:off x="3241493" y="5369482"/>
            <a:ext cx="1637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Tud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nak ideje: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35D8D-4116-1B85-83D9-2CC44D539B60}"/>
              </a:ext>
            </a:extLst>
          </p:cNvPr>
          <p:cNvSpPr txBox="1"/>
          <p:nvPr/>
        </p:nvSpPr>
        <p:spPr>
          <a:xfrm>
            <a:off x="4704531" y="5369481"/>
            <a:ext cx="1619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Tud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nak ideje: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992E27-8486-2914-12E8-7F30373A784F}"/>
              </a:ext>
            </a:extLst>
          </p:cNvPr>
          <p:cNvSpPr txBox="1"/>
          <p:nvPr/>
        </p:nvSpPr>
        <p:spPr>
          <a:xfrm>
            <a:off x="6341184" y="5369481"/>
            <a:ext cx="1656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Tud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nak ideje: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A516D6-7F5E-9AE5-92A9-7B4DA3DB78D1}"/>
              </a:ext>
            </a:extLst>
          </p:cNvPr>
          <p:cNvSpPr txBox="1"/>
          <p:nvPr/>
        </p:nvSpPr>
        <p:spPr>
          <a:xfrm>
            <a:off x="8037100" y="5369480"/>
            <a:ext cx="172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Az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t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ö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meg durv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 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vente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-z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dik: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E94229-5575-AC34-AE69-53130064BE9B}"/>
              </a:ext>
            </a:extLst>
          </p:cNvPr>
          <p:cNvSpPr txBox="1"/>
          <p:nvPr/>
        </p:nvSpPr>
        <p:spPr>
          <a:xfrm>
            <a:off x="9898324" y="5355123"/>
            <a:ext cx="19954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Az </a:t>
            </a:r>
            <a:r>
              <a:rPr lang="en-US" sz="1100" b="1">
                <a:solidFill>
                  <a:schemeClr val="bg1">
                    <a:lumMod val="75000"/>
                  </a:schemeClr>
                </a:solidFill>
              </a:rPr>
              <a:t>IBM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el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ő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rejelz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se szerint az IoT technol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gia az inform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dupl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z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hoz vezet:</a:t>
            </a:r>
            <a:endParaRPr lang="en-GB" sz="11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47D4DC7-A258-979E-5951-CB684F349E6D}"/>
              </a:ext>
            </a:extLst>
          </p:cNvPr>
          <p:cNvCxnSpPr>
            <a:cxnSpLocks/>
          </p:cNvCxnSpPr>
          <p:nvPr/>
        </p:nvCxnSpPr>
        <p:spPr>
          <a:xfrm>
            <a:off x="250685" y="5850764"/>
            <a:ext cx="1268277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BFD4DBF-011E-7365-FED9-CB79342838A4}"/>
              </a:ext>
            </a:extLst>
          </p:cNvPr>
          <p:cNvCxnSpPr>
            <a:cxnSpLocks/>
          </p:cNvCxnSpPr>
          <p:nvPr/>
        </p:nvCxnSpPr>
        <p:spPr>
          <a:xfrm>
            <a:off x="1823806" y="5850764"/>
            <a:ext cx="1268277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07DDBAD-05DC-4DFF-0EE5-C34567F9A9A3}"/>
              </a:ext>
            </a:extLst>
          </p:cNvPr>
          <p:cNvCxnSpPr>
            <a:cxnSpLocks/>
          </p:cNvCxnSpPr>
          <p:nvPr/>
        </p:nvCxnSpPr>
        <p:spPr>
          <a:xfrm>
            <a:off x="3336471" y="5842298"/>
            <a:ext cx="1268277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60EEB4-3AC4-AB68-8211-BF31C5370794}"/>
              </a:ext>
            </a:extLst>
          </p:cNvPr>
          <p:cNvCxnSpPr>
            <a:cxnSpLocks/>
          </p:cNvCxnSpPr>
          <p:nvPr/>
        </p:nvCxnSpPr>
        <p:spPr>
          <a:xfrm>
            <a:off x="4885509" y="5850764"/>
            <a:ext cx="1210491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A396174-BB4E-7E08-CBB6-6EF8856FBBCE}"/>
              </a:ext>
            </a:extLst>
          </p:cNvPr>
          <p:cNvCxnSpPr>
            <a:cxnSpLocks/>
          </p:cNvCxnSpPr>
          <p:nvPr/>
        </p:nvCxnSpPr>
        <p:spPr>
          <a:xfrm>
            <a:off x="6432330" y="5846504"/>
            <a:ext cx="1268277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7C8531E-0415-8BCE-317D-C2FB37FAF295}"/>
              </a:ext>
            </a:extLst>
          </p:cNvPr>
          <p:cNvCxnSpPr>
            <a:cxnSpLocks/>
          </p:cNvCxnSpPr>
          <p:nvPr/>
        </p:nvCxnSpPr>
        <p:spPr>
          <a:xfrm>
            <a:off x="8572834" y="5841556"/>
            <a:ext cx="1326868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CD8610-3305-2339-387E-173FFF56CCBB}"/>
              </a:ext>
            </a:extLst>
          </p:cNvPr>
          <p:cNvSpPr txBox="1"/>
          <p:nvPr/>
        </p:nvSpPr>
        <p:spPr>
          <a:xfrm>
            <a:off x="219281" y="3994800"/>
            <a:ext cx="195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Ipari forradalom kezdete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873B5C-2495-C9C3-203E-703FADA9D760}"/>
              </a:ext>
            </a:extLst>
          </p:cNvPr>
          <p:cNvSpPr txBox="1"/>
          <p:nvPr/>
        </p:nvSpPr>
        <p:spPr>
          <a:xfrm>
            <a:off x="5773836" y="4085088"/>
            <a:ext cx="2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Inform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 kora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B71F150-8957-C2C3-6CD9-27DD8B07AC9D}"/>
              </a:ext>
            </a:extLst>
          </p:cNvPr>
          <p:cNvCxnSpPr>
            <a:cxnSpLocks/>
          </p:cNvCxnSpPr>
          <p:nvPr/>
        </p:nvCxnSpPr>
        <p:spPr>
          <a:xfrm>
            <a:off x="8161085" y="2928568"/>
            <a:ext cx="0" cy="155042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C22711D-A8B0-03B2-B66E-E073546884FE}"/>
              </a:ext>
            </a:extLst>
          </p:cNvPr>
          <p:cNvSpPr txBox="1"/>
          <p:nvPr/>
        </p:nvSpPr>
        <p:spPr>
          <a:xfrm>
            <a:off x="6874239" y="2251599"/>
            <a:ext cx="263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Az IoT technol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gia berobban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sa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BF156A-1AFE-9B78-A9C5-A28A7E33281E}"/>
              </a:ext>
            </a:extLst>
          </p:cNvPr>
          <p:cNvSpPr txBox="1"/>
          <p:nvPr/>
        </p:nvSpPr>
        <p:spPr>
          <a:xfrm>
            <a:off x="9366409" y="994117"/>
            <a:ext cx="21755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Inform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 globaliz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ci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ó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hu-HU" b="1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nak kora:</a:t>
            </a:r>
          </a:p>
          <a:p>
            <a:pPr algn="ctr"/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Nincsenek t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ö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bb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 f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ö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ldrajzi megk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ö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ö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tts</a:t>
            </a:r>
            <a:r>
              <a:rPr lang="hu-HU" sz="110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sz="1100">
                <a:solidFill>
                  <a:schemeClr val="bg1">
                    <a:lumMod val="75000"/>
                  </a:schemeClr>
                </a:solidFill>
              </a:rPr>
              <a:t>gek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CCE4ED-D1DA-25AB-5F44-1562E108CC07}"/>
              </a:ext>
            </a:extLst>
          </p:cNvPr>
          <p:cNvCxnSpPr>
            <a:cxnSpLocks/>
          </p:cNvCxnSpPr>
          <p:nvPr/>
        </p:nvCxnSpPr>
        <p:spPr>
          <a:xfrm>
            <a:off x="9673052" y="989860"/>
            <a:ext cx="156229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FEB0890-77E9-4B20-95E5-D2C158590199}"/>
              </a:ext>
            </a:extLst>
          </p:cNvPr>
          <p:cNvCxnSpPr>
            <a:cxnSpLocks/>
          </p:cNvCxnSpPr>
          <p:nvPr/>
        </p:nvCxnSpPr>
        <p:spPr>
          <a:xfrm>
            <a:off x="6026280" y="4065453"/>
            <a:ext cx="1695917" cy="0"/>
          </a:xfrm>
          <a:prstGeom prst="straightConnector1">
            <a:avLst/>
          </a:prstGeom>
          <a:ln w="95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 descr="Star">
            <a:extLst>
              <a:ext uri="{FF2B5EF4-FFF2-40B4-BE49-F238E27FC236}">
                <a16:creationId xmlns:a16="http://schemas.microsoft.com/office/drawing/2014/main" id="{4A92E1C6-9DCC-6D78-A22B-9F268FFB4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8324" y="3192625"/>
            <a:ext cx="457200" cy="4572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D97C183-1A32-5286-B935-B30393AA3B37}"/>
              </a:ext>
            </a:extLst>
          </p:cNvPr>
          <p:cNvSpPr/>
          <p:nvPr/>
        </p:nvSpPr>
        <p:spPr>
          <a:xfrm>
            <a:off x="9913438" y="5923535"/>
            <a:ext cx="998906" cy="325515"/>
          </a:xfrm>
          <a:prstGeom prst="rect">
            <a:avLst/>
          </a:prstGeom>
          <a:noFill/>
          <a:ln w="34925">
            <a:solidFill>
              <a:srgbClr val="F8B1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D33941-EA07-C444-AC96-2674D0F1409F}"/>
              </a:ext>
            </a:extLst>
          </p:cNvPr>
          <p:cNvSpPr txBox="1"/>
          <p:nvPr/>
        </p:nvSpPr>
        <p:spPr>
          <a:xfrm>
            <a:off x="796399" y="1062314"/>
            <a:ext cx="436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Milyen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probl</a:t>
            </a:r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kat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eredm</a:t>
            </a:r>
            <a:r>
              <a:rPr lang="hu-HU" b="1" dirty="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nyez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Adatok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rol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Adatok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feldolgoz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Ú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szakter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ü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letek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integr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á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(AI)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E7393E-8B4C-AED7-BD2A-C36E16059B8B}"/>
              </a:ext>
            </a:extLst>
          </p:cNvPr>
          <p:cNvSpPr txBox="1"/>
          <p:nvPr/>
        </p:nvSpPr>
        <p:spPr>
          <a:xfrm>
            <a:off x="11216906" y="5148457"/>
            <a:ext cx="57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</a:rPr>
              <a:t>2024 </a:t>
            </a:r>
            <a:endParaRPr lang="en-GB" sz="1400" b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0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7" grpId="0"/>
      <p:bldP spid="61" grpId="0" animBg="1"/>
      <p:bldP spid="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C838B8AD-6D2E-1D68-BBC6-C5B9AB25EF94}"/>
              </a:ext>
            </a:extLst>
          </p:cNvPr>
          <p:cNvSpPr/>
          <p:nvPr/>
        </p:nvSpPr>
        <p:spPr>
          <a:xfrm>
            <a:off x="3454421" y="1170530"/>
            <a:ext cx="2553227" cy="3005013"/>
          </a:xfrm>
          <a:prstGeom prst="roundRect">
            <a:avLst>
              <a:gd name="adj" fmla="val 7205"/>
            </a:avLst>
          </a:prstGeom>
          <a:solidFill>
            <a:srgbClr val="0091D4">
              <a:alpha val="3224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7944E560-0FF9-BE86-9BF1-A9AFC7BBE238}"/>
              </a:ext>
            </a:extLst>
          </p:cNvPr>
          <p:cNvSpPr/>
          <p:nvPr/>
        </p:nvSpPr>
        <p:spPr>
          <a:xfrm>
            <a:off x="700409" y="1170533"/>
            <a:ext cx="2553227" cy="3005013"/>
          </a:xfrm>
          <a:prstGeom prst="roundRect">
            <a:avLst>
              <a:gd name="adj" fmla="val 7205"/>
            </a:avLst>
          </a:prstGeom>
          <a:solidFill>
            <a:srgbClr val="0091D4">
              <a:alpha val="3224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E53B54A2-688C-885F-5819-3CA9854C0238}"/>
              </a:ext>
            </a:extLst>
          </p:cNvPr>
          <p:cNvSpPr/>
          <p:nvPr/>
        </p:nvSpPr>
        <p:spPr>
          <a:xfrm>
            <a:off x="6208433" y="1170531"/>
            <a:ext cx="2553227" cy="3005011"/>
          </a:xfrm>
          <a:prstGeom prst="roundRect">
            <a:avLst>
              <a:gd name="adj" fmla="val 7205"/>
            </a:avLst>
          </a:prstGeom>
          <a:solidFill>
            <a:srgbClr val="0091D4">
              <a:alpha val="3224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7DE38DD1-264A-1E7E-65CA-2E056169EAC2}"/>
              </a:ext>
            </a:extLst>
          </p:cNvPr>
          <p:cNvSpPr/>
          <p:nvPr/>
        </p:nvSpPr>
        <p:spPr>
          <a:xfrm>
            <a:off x="8956765" y="1170529"/>
            <a:ext cx="2553227" cy="3005011"/>
          </a:xfrm>
          <a:prstGeom prst="roundRect">
            <a:avLst>
              <a:gd name="adj" fmla="val 7205"/>
            </a:avLst>
          </a:prstGeom>
          <a:solidFill>
            <a:srgbClr val="0091D4">
              <a:alpha val="3224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8A5D7-AE9F-B890-5B3D-87E8C98ABC19}"/>
              </a:ext>
            </a:extLst>
          </p:cNvPr>
          <p:cNvSpPr txBox="1"/>
          <p:nvPr/>
        </p:nvSpPr>
        <p:spPr>
          <a:xfrm rot="16200000">
            <a:off x="-657888" y="2405072"/>
            <a:ext cx="2079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spc="300" noProof="0" dirty="0">
                <a:solidFill>
                  <a:schemeClr val="bg1"/>
                </a:solidFill>
              </a:rPr>
              <a:t>PROBLÉMÁK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FCABA-5366-2F98-EE98-7993E2A87FCC}"/>
              </a:ext>
            </a:extLst>
          </p:cNvPr>
          <p:cNvSpPr txBox="1"/>
          <p:nvPr/>
        </p:nvSpPr>
        <p:spPr>
          <a:xfrm>
            <a:off x="728275" y="1919327"/>
            <a:ext cx="24974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sz="1400" b="1" noProof="0" dirty="0">
                <a:solidFill>
                  <a:schemeClr val="bg1"/>
                </a:solidFill>
              </a:rPr>
              <a:t>ADATROBBANÁS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sz="1400" b="1" noProof="0" dirty="0">
              <a:solidFill>
                <a:schemeClr val="bg1"/>
              </a:solidFill>
            </a:endParaRP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Az adatmennyiség robbanásszerű növekedése új technológiák meghonosítását követelik úgy az adatok tárolását, mint feldolgozását, sőt az adatok elérését tekintve.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FFF40-C18F-5847-0E59-B1A2AE7FF249}"/>
              </a:ext>
            </a:extLst>
          </p:cNvPr>
          <p:cNvSpPr txBox="1"/>
          <p:nvPr/>
        </p:nvSpPr>
        <p:spPr>
          <a:xfrm>
            <a:off x="3482287" y="1919327"/>
            <a:ext cx="247090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400" b="1" noProof="0" dirty="0">
                <a:solidFill>
                  <a:schemeClr val="bg1"/>
                </a:solidFill>
              </a:rPr>
              <a:t>INTEGRÁCIÓ</a:t>
            </a:r>
          </a:p>
          <a:p>
            <a:pPr algn="ctr"/>
            <a:endParaRPr lang="hu-HU" sz="1400" noProof="0" dirty="0">
              <a:solidFill>
                <a:schemeClr val="bg1"/>
              </a:solidFill>
            </a:endParaRP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Egyre több vállalati rétegnek van szüksége minél több adatra a többi területtől.</a:t>
            </a: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Például az energiamenedzsment adatokat igényel a SCADA-</a:t>
            </a:r>
            <a:r>
              <a:rPr lang="hu-HU" sz="1200" noProof="0" dirty="0" err="1">
                <a:solidFill>
                  <a:schemeClr val="bg1"/>
                </a:solidFill>
              </a:rPr>
              <a:t>ból</a:t>
            </a:r>
            <a:r>
              <a:rPr lang="hu-HU" sz="1200" noProof="0" dirty="0">
                <a:solidFill>
                  <a:schemeClr val="bg1"/>
                </a:solidFill>
              </a:rPr>
              <a:t>, vagy a karbantartás menedzsment, de visszafelé is igaz. Minden területnek szüksége van lehetőlég minél több </a:t>
            </a:r>
            <a:r>
              <a:rPr lang="en-GB" sz="1200" noProof="0" dirty="0">
                <a:solidFill>
                  <a:schemeClr val="bg1"/>
                </a:solidFill>
              </a:rPr>
              <a:t>v</a:t>
            </a:r>
            <a:r>
              <a:rPr lang="hu-HU" sz="1200" noProof="0" dirty="0">
                <a:solidFill>
                  <a:schemeClr val="bg1"/>
                </a:solidFill>
              </a:rPr>
              <a:t>á</a:t>
            </a:r>
            <a:r>
              <a:rPr lang="en-GB" sz="1200" noProof="0" dirty="0" err="1">
                <a:solidFill>
                  <a:schemeClr val="bg1"/>
                </a:solidFill>
              </a:rPr>
              <a:t>llalati</a:t>
            </a:r>
            <a:r>
              <a:rPr lang="en-GB" sz="1200" noProof="0" dirty="0">
                <a:solidFill>
                  <a:schemeClr val="bg1"/>
                </a:solidFill>
              </a:rPr>
              <a:t> </a:t>
            </a:r>
            <a:r>
              <a:rPr lang="hu-HU" sz="1200" noProof="0" dirty="0">
                <a:solidFill>
                  <a:schemeClr val="bg1"/>
                </a:solidFill>
              </a:rPr>
              <a:t>adatra.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20E7-5550-AB2E-A276-233539026B09}"/>
              </a:ext>
            </a:extLst>
          </p:cNvPr>
          <p:cNvSpPr txBox="1"/>
          <p:nvPr/>
        </p:nvSpPr>
        <p:spPr>
          <a:xfrm>
            <a:off x="6297271" y="1918800"/>
            <a:ext cx="237555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400" b="1" noProof="0" dirty="0">
                <a:solidFill>
                  <a:schemeClr val="bg1"/>
                </a:solidFill>
              </a:rPr>
              <a:t>MANAGEMENT</a:t>
            </a:r>
          </a:p>
          <a:p>
            <a:pPr algn="ctr"/>
            <a:endParaRPr lang="hu-HU" sz="1400" b="1" noProof="0" dirty="0">
              <a:solidFill>
                <a:schemeClr val="bg1"/>
              </a:solidFill>
            </a:endParaRP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A klasszikus menedzsment rétegek (vállalatirányítás) új szintekkel bővülnek:</a:t>
            </a: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Energiamenedzsment</a:t>
            </a: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Karbantartás menedzsment</a:t>
            </a: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Szimuláció</a:t>
            </a: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Gépi tanulás</a:t>
            </a: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Mesterséges intelligencia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97A06-40DD-C103-377F-571EF92ED873}"/>
              </a:ext>
            </a:extLst>
          </p:cNvPr>
          <p:cNvSpPr txBox="1"/>
          <p:nvPr/>
        </p:nvSpPr>
        <p:spPr>
          <a:xfrm>
            <a:off x="8984632" y="1919327"/>
            <a:ext cx="249749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400" b="1" noProof="0" dirty="0">
                <a:solidFill>
                  <a:schemeClr val="bg1"/>
                </a:solidFill>
              </a:rPr>
              <a:t>MESTERSÉGES INTELLIGENCIA</a:t>
            </a:r>
          </a:p>
          <a:p>
            <a:pPr algn="ctr"/>
            <a:endParaRPr lang="hu-HU" sz="1400" b="1" noProof="0" dirty="0">
              <a:solidFill>
                <a:schemeClr val="bg1"/>
              </a:solidFill>
            </a:endParaRPr>
          </a:p>
          <a:p>
            <a:pPr algn="ctr"/>
            <a:r>
              <a:rPr lang="hu-HU" sz="1200" noProof="0" dirty="0">
                <a:solidFill>
                  <a:schemeClr val="bg1"/>
                </a:solidFill>
              </a:rPr>
              <a:t>Elkerülhetetlenné válik, hogy az adatok közötti összefüggéseket és hatékonyság növelési, minőség biztosítási követelményeket automatikus algoritmusok dolgozzák ki, amelyek folyamatosan finomítják saját eljárásaikat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7901F79A-3520-B424-6DD0-E81881C538A8}"/>
              </a:ext>
            </a:extLst>
          </p:cNvPr>
          <p:cNvSpPr/>
          <p:nvPr/>
        </p:nvSpPr>
        <p:spPr>
          <a:xfrm>
            <a:off x="711235" y="4324833"/>
            <a:ext cx="2553227" cy="1290262"/>
          </a:xfrm>
          <a:prstGeom prst="roundRect">
            <a:avLst>
              <a:gd name="adj" fmla="val 7205"/>
            </a:avLst>
          </a:prstGeom>
          <a:solidFill>
            <a:srgbClr val="F8B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ADEE8923-CFD5-8DB2-D58C-795DC7503445}"/>
              </a:ext>
            </a:extLst>
          </p:cNvPr>
          <p:cNvSpPr/>
          <p:nvPr/>
        </p:nvSpPr>
        <p:spPr>
          <a:xfrm>
            <a:off x="3465247" y="4324833"/>
            <a:ext cx="2553227" cy="1290262"/>
          </a:xfrm>
          <a:prstGeom prst="roundRect">
            <a:avLst>
              <a:gd name="adj" fmla="val 7205"/>
            </a:avLst>
          </a:prstGeom>
          <a:solidFill>
            <a:srgbClr val="F8B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BA2E58A7-E0CD-E936-7DDF-E1EB36551C0D}"/>
              </a:ext>
            </a:extLst>
          </p:cNvPr>
          <p:cNvSpPr/>
          <p:nvPr/>
        </p:nvSpPr>
        <p:spPr>
          <a:xfrm>
            <a:off x="6213579" y="4324833"/>
            <a:ext cx="2553227" cy="1290262"/>
          </a:xfrm>
          <a:prstGeom prst="roundRect">
            <a:avLst>
              <a:gd name="adj" fmla="val 7205"/>
            </a:avLst>
          </a:prstGeom>
          <a:solidFill>
            <a:srgbClr val="F8B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B7CB7AD3-ABA9-6D1A-07EF-DCAC6F35A6F2}"/>
              </a:ext>
            </a:extLst>
          </p:cNvPr>
          <p:cNvSpPr/>
          <p:nvPr/>
        </p:nvSpPr>
        <p:spPr>
          <a:xfrm>
            <a:off x="8967591" y="4324833"/>
            <a:ext cx="2553227" cy="1290262"/>
          </a:xfrm>
          <a:prstGeom prst="roundRect">
            <a:avLst>
              <a:gd name="adj" fmla="val 7205"/>
            </a:avLst>
          </a:prstGeom>
          <a:solidFill>
            <a:srgbClr val="F8B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19F70-3275-AD1F-F2E0-4A5C804CF891}"/>
              </a:ext>
            </a:extLst>
          </p:cNvPr>
          <p:cNvSpPr txBox="1"/>
          <p:nvPr/>
        </p:nvSpPr>
        <p:spPr>
          <a:xfrm>
            <a:off x="773566" y="4518461"/>
            <a:ext cx="2440740" cy="89255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hu-HU" sz="1300" b="1" noProof="0" dirty="0"/>
              <a:t>Big Data, speciális idősoros adattárolási technikák, biztonsági ajánlások implementálása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4A18D-9ADC-D37F-AE02-CAF7DAF3256F}"/>
              </a:ext>
            </a:extLst>
          </p:cNvPr>
          <p:cNvSpPr txBox="1"/>
          <p:nvPr/>
        </p:nvSpPr>
        <p:spPr>
          <a:xfrm>
            <a:off x="3420351" y="4423660"/>
            <a:ext cx="2643016" cy="109260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hu-HU" sz="1300" b="1" noProof="0" dirty="0"/>
              <a:t>Az egyes rétegek közötti interfész nem korlátozódhat többé ezen rétegek közötti kommunikációra, közös névtérre (adatbázisra) van szükség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208871-C502-6FDE-1F0A-6D68F4153AF9}"/>
              </a:ext>
            </a:extLst>
          </p:cNvPr>
          <p:cNvSpPr txBox="1"/>
          <p:nvPr/>
        </p:nvSpPr>
        <p:spPr>
          <a:xfrm>
            <a:off x="6264451" y="4426422"/>
            <a:ext cx="2502258" cy="109260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hu-HU" sz="1300" b="1" noProof="0" dirty="0"/>
              <a:t>Az analitikai rétegek nem csak a saját, de a többi szint adatait is igénylik a számításaikhoz, ezáltal új szinteket hoznak létre a teljes </a:t>
            </a:r>
            <a:r>
              <a:rPr lang="hu-HU" sz="1300" b="1" noProof="0" dirty="0" err="1"/>
              <a:t>automatizációs</a:t>
            </a:r>
            <a:r>
              <a:rPr lang="hu-HU" sz="1300" b="1" noProof="0" dirty="0"/>
              <a:t> infrastruktúrában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877B41-D225-12C9-E338-571FCA02426D}"/>
              </a:ext>
            </a:extLst>
          </p:cNvPr>
          <p:cNvSpPr txBox="1"/>
          <p:nvPr/>
        </p:nvSpPr>
        <p:spPr>
          <a:xfrm>
            <a:off x="8969740" y="4332643"/>
            <a:ext cx="2553226" cy="129266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hu-HU" sz="1300" b="1" noProof="0" dirty="0"/>
              <a:t>Az előre gyártott energetikai analízisek nem adnak kielégítő eredményt, mert nem tudnak automatikusan </a:t>
            </a:r>
            <a:r>
              <a:rPr lang="hu-HU" sz="1300" b="1" noProof="0" dirty="0" err="1"/>
              <a:t>skálázódni</a:t>
            </a:r>
            <a:r>
              <a:rPr lang="hu-HU" sz="1300" b="1" noProof="0" dirty="0"/>
              <a:t> az új és változó problémákhoz.</a:t>
            </a:r>
          </a:p>
          <a:p>
            <a:pPr algn="ctr"/>
            <a:r>
              <a:rPr lang="hu-HU" sz="1300" b="1" noProof="0" dirty="0"/>
              <a:t>Az AI igen.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D88290F1-2041-BD1B-AD0B-4672027728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7059" y="1283290"/>
            <a:ext cx="609600" cy="6096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2AABBD1-DEF4-D719-A080-DAE327E7FB0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1062" y="1301711"/>
            <a:ext cx="544632" cy="544632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8D1F447-4695-EFDC-111D-195CF65F2EE9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5968" y="1307774"/>
            <a:ext cx="545587" cy="54558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7E75C8BB-2EDA-6B38-5B00-C1C8E2F9D4A5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03728" y="1283290"/>
            <a:ext cx="562636" cy="5626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B966BCF-3D3D-9F75-4FA6-81A516EB486D}"/>
              </a:ext>
            </a:extLst>
          </p:cNvPr>
          <p:cNvSpPr txBox="1"/>
          <p:nvPr/>
        </p:nvSpPr>
        <p:spPr>
          <a:xfrm rot="16200000">
            <a:off x="-732607" y="4940113"/>
            <a:ext cx="2229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spc="300" noProof="0" dirty="0">
                <a:solidFill>
                  <a:schemeClr val="bg1"/>
                </a:solidFill>
              </a:rPr>
              <a:t>MEGOLDÁSOK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B8C6E7F6-C354-9442-456B-8A9F0ED63BBB}"/>
              </a:ext>
            </a:extLst>
          </p:cNvPr>
          <p:cNvSpPr/>
          <p:nvPr/>
        </p:nvSpPr>
        <p:spPr>
          <a:xfrm rot="16200000">
            <a:off x="5976378" y="534210"/>
            <a:ext cx="320084" cy="10759533"/>
          </a:xfrm>
          <a:prstGeom prst="leftBrace">
            <a:avLst>
              <a:gd name="adj1" fmla="val 107899"/>
              <a:gd name="adj2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noProof="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FC7132-9549-42A3-67AF-7CCECC6FD6DA}"/>
              </a:ext>
            </a:extLst>
          </p:cNvPr>
          <p:cNvSpPr txBox="1"/>
          <p:nvPr/>
        </p:nvSpPr>
        <p:spPr>
          <a:xfrm>
            <a:off x="379958" y="6143241"/>
            <a:ext cx="992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400" b="1" noProof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SCADA + </a:t>
            </a:r>
            <a:r>
              <a:rPr lang="hu-HU" sz="2400" b="1" noProof="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IoT</a:t>
            </a:r>
            <a:r>
              <a:rPr lang="hu-HU" sz="2400" b="1" noProof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= IIoT platform + ipar 4.0 digitalizáció =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ABC4704F-38F7-76F2-37A3-2A86AEC95FAF}"/>
              </a:ext>
            </a:extLst>
          </p:cNvPr>
          <p:cNvSpPr txBox="1">
            <a:spLocks/>
          </p:cNvSpPr>
          <p:nvPr/>
        </p:nvSpPr>
        <p:spPr>
          <a:xfrm>
            <a:off x="-12506" y="1136"/>
            <a:ext cx="12096038" cy="909514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5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b="1" noProof="0" dirty="0">
                <a:solidFill>
                  <a:schemeClr val="bg1"/>
                </a:solidFill>
              </a:rPr>
              <a:t>Adatmennyiség-robbanás következményei SCADA rendszerekre</a:t>
            </a:r>
          </a:p>
        </p:txBody>
      </p:sp>
      <p:pic>
        <p:nvPicPr>
          <p:cNvPr id="62" name="Kép 49">
            <a:extLst>
              <a:ext uri="{FF2B5EF4-FFF2-40B4-BE49-F238E27FC236}">
                <a16:creationId xmlns:a16="http://schemas.microsoft.com/office/drawing/2014/main" id="{FC517DD4-EDBD-F9AF-7A53-7E5BB3ADA1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49" y="6219264"/>
            <a:ext cx="1808554" cy="3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4" grpId="0"/>
      <p:bldP spid="43" grpId="0"/>
      <p:bldP spid="50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504</Words>
  <Application>Microsoft Office PowerPoint</Application>
  <PresentationFormat>Widescreen</PresentationFormat>
  <Paragraphs>54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Tibor Gurka</dc:creator>
  <cp:lastModifiedBy>Gurka Tibor</cp:lastModifiedBy>
  <cp:revision>258</cp:revision>
  <dcterms:created xsi:type="dcterms:W3CDTF">2023-09-16T09:16:25Z</dcterms:created>
  <dcterms:modified xsi:type="dcterms:W3CDTF">2025-07-14T05:03:45Z</dcterms:modified>
</cp:coreProperties>
</file>