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9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93D"/>
    <a:srgbClr val="C00000"/>
    <a:srgbClr val="4D76AB"/>
    <a:srgbClr val="579BEE"/>
    <a:srgbClr val="44B7F8"/>
    <a:srgbClr val="0E1F32"/>
    <a:srgbClr val="FFFFFF"/>
    <a:srgbClr val="357B90"/>
    <a:srgbClr val="5DC061"/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8" autoAdjust="0"/>
    <p:restoredTop sz="94585" autoAdjust="0"/>
  </p:normalViewPr>
  <p:slideViewPr>
    <p:cSldViewPr snapToGrid="0">
      <p:cViewPr varScale="1">
        <p:scale>
          <a:sx n="109" d="100"/>
          <a:sy n="109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C2B6-0668-4842-B7AD-4229649B4753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539-DE52-46A2-A0B8-B8659538D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B461-42F3-979C-EB8C-E0DF6D07C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F45C-9234-C164-E746-6180C83C0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5CFE-1141-7607-28D1-4A9B167B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75CC-0CC0-BB61-3ACD-8689D08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468E-FA38-A150-5E7E-F00378C4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1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798E-B689-848C-8F9E-DD582C1C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6A558-1E91-2107-ABB2-E45946F5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53296-FC22-1E70-86A8-A82BBA24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B200-0C3D-ED5C-FDD6-7184E460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4609-EFC6-8930-0CB9-00858CC0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2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7A673-91F9-A698-0D56-FF97E5034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17F2A-07B4-0EC7-4AAC-E5D485005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DC12-62D4-823D-C068-955A146D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39EE-7AEA-146B-F72B-FA23FFD6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3BB4-AF76-E677-DE73-0C94FC7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6751-4B56-0F2E-9BF1-8BB364F3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2E53-816C-C313-E2DF-DAEC463E2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0763A-B217-AC6F-375E-B51D437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088E-8388-2D63-79DE-81E8D74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E0A1-E7D3-C87C-822A-2F2091B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4B2F-7DAD-2DCD-8F3F-9679634A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5CE2-4322-4D61-A74D-FB8ED6B7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3BA9-8D6E-66C0-389D-BABFBF8E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3EFC-347C-7BD0-F093-FD5ED96C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C1E37-E8F0-11F4-B28F-4CC7ACA9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B91D-9867-6418-49E8-6BD4A123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E32F-787C-2D8B-C34E-0C5BDD9E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4E6CB-CBCA-3165-1BD9-F678848E2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D8B7D-1D0B-1DDD-F97D-3A210EEB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1378B-FC40-DF3F-44D8-763EDE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A9BE-A5F6-D6C4-39F4-21DC2A4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C7A-882E-11CE-9F73-42891053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75094-1717-BF24-9F8B-FFB044106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CEB92-B382-57A6-FB34-2C9AD70C3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53C38-2010-7664-6F9B-A15E17ECF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28EC8-481C-DDD8-D949-E1DF537DD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05AE0-07BB-CC06-21C1-735DEADC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38DE-0074-7632-3773-FC062A0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C17A6-F52E-26DC-3487-4C173A69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CA14-7ECA-D1BD-5010-8BAFC12C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84237-5450-8055-CDC4-0CA587CB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0BDF9-3FFF-7846-A26A-A316D738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61601-0DEA-2AE7-1007-3AC6E826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E5796-98CB-7765-9EB2-8CF9F7A4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402B6-3B2B-1507-EC75-C919AC0D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3082C-7076-91A9-D5BB-92814065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5D05-0D08-0E9E-B7D9-F1CEE1E5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2A3E-BB17-3C81-F4AF-979D6E6E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76BB5-5AB0-504A-6087-24571A24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C397-7488-87D6-E1D7-C3BFE5DF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0F817-7B9F-F805-53DC-8E1C1BC1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6B9E-F0DF-1768-12A2-4D49BE5B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1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166A-FEDB-897E-04AA-112F7D74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2B0C3-AFA3-D2EC-6255-466D6D98B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22D2D-93A5-673A-D432-64BFC7A24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E20C-2DA2-BBE5-280A-DE47BF54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4FA57-BE48-1ABF-B547-B76150E4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F01A5-E7EB-68E3-4373-64A45ED1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4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1D03C-67AE-8EB1-A8B0-AC87BEC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A8999-A7E3-563F-01D8-1B4B1E73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C9F06-FC09-76BF-30A3-8A55055FA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51F8E-8327-15F9-F791-2F181BF11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9C75-FFB7-28B5-21E1-248A7850E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52029-4C61-5062-D3DD-D14392D45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C6312EE-13AA-4AA1-FBEE-AF3AA314F7D0}"/>
              </a:ext>
            </a:extLst>
          </p:cNvPr>
          <p:cNvGrpSpPr/>
          <p:nvPr/>
        </p:nvGrpSpPr>
        <p:grpSpPr>
          <a:xfrm>
            <a:off x="1075119" y="879439"/>
            <a:ext cx="1140863" cy="1118115"/>
            <a:chOff x="990216" y="781471"/>
            <a:chExt cx="1140863" cy="11181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0FEF09-410B-D118-E7A5-AC6B7C9A22D4}"/>
                </a:ext>
              </a:extLst>
            </p:cNvPr>
            <p:cNvSpPr/>
            <p:nvPr/>
          </p:nvSpPr>
          <p:spPr>
            <a:xfrm>
              <a:off x="990216" y="781471"/>
              <a:ext cx="1140863" cy="1118115"/>
            </a:xfrm>
            <a:prstGeom prst="ellipse">
              <a:avLst/>
            </a:prstGeom>
            <a:solidFill>
              <a:srgbClr val="9EC4E6">
                <a:alpha val="49804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643FA3-9D81-6ACE-A8A7-114510A0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519" y="920087"/>
              <a:ext cx="386258" cy="38625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EC28AC-7E7C-D4C5-68E2-8F83DCBE1BC4}"/>
                </a:ext>
              </a:extLst>
            </p:cNvPr>
            <p:cNvSpPr txBox="1"/>
            <p:nvPr/>
          </p:nvSpPr>
          <p:spPr>
            <a:xfrm>
              <a:off x="1094637" y="1281989"/>
              <a:ext cx="932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Fact-IoT platform</a:t>
              </a:r>
              <a:endParaRPr lang="en-GB" sz="1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863800-A460-85D0-8752-B1237DFEC014}"/>
              </a:ext>
            </a:extLst>
          </p:cNvPr>
          <p:cNvSpPr txBox="1"/>
          <p:nvPr/>
        </p:nvSpPr>
        <p:spPr>
          <a:xfrm>
            <a:off x="329564" y="60810"/>
            <a:ext cx="297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Factory Access IIoT platform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85C3343-0CAF-3709-98A4-4DACAD9E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314" y="422355"/>
            <a:ext cx="2952990" cy="59317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916D896-C22F-9BC0-F070-540CCC2355CB}"/>
              </a:ext>
            </a:extLst>
          </p:cNvPr>
          <p:cNvSpPr txBox="1"/>
          <p:nvPr/>
        </p:nvSpPr>
        <p:spPr>
          <a:xfrm>
            <a:off x="5642873" y="66807"/>
            <a:ext cx="641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Connected (global) IoT and Industrial IoT platforms and services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D8EF9D5-9ACE-16D8-B6B4-CEA977D27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60" y="762110"/>
            <a:ext cx="3256736" cy="3344657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DBB4452-0AA9-E210-0997-71A5D422518D}"/>
              </a:ext>
            </a:extLst>
          </p:cNvPr>
          <p:cNvSpPr/>
          <p:nvPr/>
        </p:nvSpPr>
        <p:spPr>
          <a:xfrm>
            <a:off x="1065128" y="2624028"/>
            <a:ext cx="1140863" cy="1118115"/>
          </a:xfrm>
          <a:prstGeom prst="ellipse">
            <a:avLst/>
          </a:prstGeom>
          <a:solidFill>
            <a:srgbClr val="FDCB7B">
              <a:alpha val="4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6BC25-D8F6-99CF-B616-05DC44C2916D}"/>
              </a:ext>
            </a:extLst>
          </p:cNvPr>
          <p:cNvSpPr txBox="1"/>
          <p:nvPr/>
        </p:nvSpPr>
        <p:spPr>
          <a:xfrm>
            <a:off x="1066727" y="3061918"/>
            <a:ext cx="114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Fact-IoT distribution service</a:t>
            </a:r>
            <a:endParaRPr lang="en-GB" sz="12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4463FB-719B-4491-1807-D266E6DDBBFB}"/>
              </a:ext>
            </a:extLst>
          </p:cNvPr>
          <p:cNvSpPr/>
          <p:nvPr/>
        </p:nvSpPr>
        <p:spPr>
          <a:xfrm>
            <a:off x="2466782" y="2624979"/>
            <a:ext cx="1140863" cy="1118115"/>
          </a:xfrm>
          <a:prstGeom prst="ellipse">
            <a:avLst/>
          </a:prstGeom>
          <a:solidFill>
            <a:srgbClr val="FDCB7B">
              <a:alpha val="4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F0685F-62D1-2DBB-15FF-577F7F1F67EA}"/>
              </a:ext>
            </a:extLst>
          </p:cNvPr>
          <p:cNvSpPr txBox="1"/>
          <p:nvPr/>
        </p:nvSpPr>
        <p:spPr>
          <a:xfrm>
            <a:off x="2468381" y="3062869"/>
            <a:ext cx="114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Fact-IoT distribution service</a:t>
            </a:r>
            <a:endParaRPr lang="en-GB" sz="12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ED6592-AAC0-2B4D-32EB-60FFD65E0A9C}"/>
              </a:ext>
            </a:extLst>
          </p:cNvPr>
          <p:cNvSpPr/>
          <p:nvPr/>
        </p:nvSpPr>
        <p:spPr>
          <a:xfrm>
            <a:off x="3873368" y="2624028"/>
            <a:ext cx="1140863" cy="1118115"/>
          </a:xfrm>
          <a:prstGeom prst="ellipse">
            <a:avLst/>
          </a:prstGeom>
          <a:solidFill>
            <a:srgbClr val="FDCB7B">
              <a:alpha val="4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A4D6E0-8217-234B-AE84-CA2D6A2443FD}"/>
              </a:ext>
            </a:extLst>
          </p:cNvPr>
          <p:cNvSpPr txBox="1"/>
          <p:nvPr/>
        </p:nvSpPr>
        <p:spPr>
          <a:xfrm>
            <a:off x="3874967" y="3061918"/>
            <a:ext cx="114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Fact-IoT distribution service</a:t>
            </a:r>
            <a:endParaRPr lang="en-GB" sz="12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28E90D-170A-3BB8-0B96-66C27F58CB14}"/>
              </a:ext>
            </a:extLst>
          </p:cNvPr>
          <p:cNvSpPr/>
          <p:nvPr/>
        </p:nvSpPr>
        <p:spPr>
          <a:xfrm>
            <a:off x="2483304" y="879439"/>
            <a:ext cx="1140863" cy="1118115"/>
          </a:xfrm>
          <a:prstGeom prst="ellipse">
            <a:avLst/>
          </a:prstGeom>
          <a:solidFill>
            <a:srgbClr val="A0D7E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CFB1EFC-BD40-F4FA-86B6-326321F0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07" y="1018055"/>
            <a:ext cx="386258" cy="38625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98172F1-F407-28AB-1A34-902C49271AC7}"/>
              </a:ext>
            </a:extLst>
          </p:cNvPr>
          <p:cNvSpPr txBox="1"/>
          <p:nvPr/>
        </p:nvSpPr>
        <p:spPr>
          <a:xfrm>
            <a:off x="2587725" y="1379957"/>
            <a:ext cx="93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Fact-IoT platform</a:t>
            </a:r>
            <a:endParaRPr lang="en-GB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F31DFB-E06B-54DE-2EFA-18662F6833D3}"/>
              </a:ext>
            </a:extLst>
          </p:cNvPr>
          <p:cNvSpPr txBox="1"/>
          <p:nvPr/>
        </p:nvSpPr>
        <p:spPr>
          <a:xfrm>
            <a:off x="2176776" y="1195291"/>
            <a:ext cx="3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7752D7-F259-7F3A-B654-3DE839C1C94A}"/>
              </a:ext>
            </a:extLst>
          </p:cNvPr>
          <p:cNvSpPr txBox="1"/>
          <p:nvPr/>
        </p:nvSpPr>
        <p:spPr>
          <a:xfrm>
            <a:off x="3666909" y="1195291"/>
            <a:ext cx="3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A966C44-3D96-4732-1320-9480C200D1E0}"/>
              </a:ext>
            </a:extLst>
          </p:cNvPr>
          <p:cNvSpPr/>
          <p:nvPr/>
        </p:nvSpPr>
        <p:spPr>
          <a:xfrm>
            <a:off x="2453526" y="845687"/>
            <a:ext cx="1200416" cy="123971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E26F64-003D-A114-5DBE-507039FB5C82}"/>
              </a:ext>
            </a:extLst>
          </p:cNvPr>
          <p:cNvCxnSpPr>
            <a:cxnSpLocks/>
            <a:stCxn id="27" idx="4"/>
          </p:cNvCxnSpPr>
          <p:nvPr/>
        </p:nvCxnSpPr>
        <p:spPr>
          <a:xfrm flipH="1">
            <a:off x="1641331" y="1997554"/>
            <a:ext cx="4220" cy="649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8CD2493-7241-F690-CA9E-F185543AA0B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1919331" y="1953334"/>
            <a:ext cx="714527" cy="835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D52E4A-3528-311B-039E-A6402C82B855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2101588" y="1794359"/>
            <a:ext cx="1938856" cy="993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903F01B-D822-CCC0-2F0E-25E5D36CF295}"/>
              </a:ext>
            </a:extLst>
          </p:cNvPr>
          <p:cNvSpPr txBox="1"/>
          <p:nvPr/>
        </p:nvSpPr>
        <p:spPr>
          <a:xfrm>
            <a:off x="5047937" y="2952017"/>
            <a:ext cx="3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3628B79-5DC2-4030-8692-03F437F24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3" y="624207"/>
            <a:ext cx="433384" cy="39476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D82718A-2F83-9CD8-5991-55A6AAA48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99" y="1384809"/>
            <a:ext cx="374764" cy="41549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876E931-3018-4EDE-C734-6C99264E8D54}"/>
              </a:ext>
            </a:extLst>
          </p:cNvPr>
          <p:cNvSpPr txBox="1"/>
          <p:nvPr/>
        </p:nvSpPr>
        <p:spPr>
          <a:xfrm>
            <a:off x="10390" y="956681"/>
            <a:ext cx="7973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Machine learning</a:t>
            </a:r>
            <a:endParaRPr lang="en-GB" sz="105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608A98-8D12-71E1-5E7C-5EB570457420}"/>
              </a:ext>
            </a:extLst>
          </p:cNvPr>
          <p:cNvSpPr txBox="1"/>
          <p:nvPr/>
        </p:nvSpPr>
        <p:spPr>
          <a:xfrm>
            <a:off x="113781" y="1764818"/>
            <a:ext cx="587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history</a:t>
            </a:r>
            <a:endParaRPr lang="en-GB" sz="1050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38BC09D-4AD6-BA26-D66B-572E20CFD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54" y="2199874"/>
            <a:ext cx="430254" cy="36933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23C064B-90A7-9BE9-FFDD-81218FAB3859}"/>
              </a:ext>
            </a:extLst>
          </p:cNvPr>
          <p:cNvSpPr txBox="1"/>
          <p:nvPr/>
        </p:nvSpPr>
        <p:spPr>
          <a:xfrm>
            <a:off x="59966" y="2537542"/>
            <a:ext cx="690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Basic Analytics</a:t>
            </a:r>
            <a:endParaRPr lang="en-GB" sz="1050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651B9CB-0269-BE72-B512-EDD34CCAC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466" y="2980549"/>
            <a:ext cx="309563" cy="30956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B97FAF7E-CAE8-BDC0-2A1C-F1D2D8DA169B}"/>
              </a:ext>
            </a:extLst>
          </p:cNvPr>
          <p:cNvSpPr txBox="1"/>
          <p:nvPr/>
        </p:nvSpPr>
        <p:spPr>
          <a:xfrm>
            <a:off x="34922" y="3245246"/>
            <a:ext cx="750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Data validation</a:t>
            </a:r>
            <a:endParaRPr lang="en-GB" sz="1050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5D3B59D-56F7-F9D7-22B8-A9E36B0AA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327" y="3740743"/>
            <a:ext cx="413818" cy="27808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05B6DFBF-1B91-5E74-9D3C-21D6CDBE3C7E}"/>
              </a:ext>
            </a:extLst>
          </p:cNvPr>
          <p:cNvSpPr txBox="1"/>
          <p:nvPr/>
        </p:nvSpPr>
        <p:spPr>
          <a:xfrm>
            <a:off x="29696" y="3992705"/>
            <a:ext cx="750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DMS-BI</a:t>
            </a:r>
            <a:endParaRPr lang="en-GB" sz="1050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D121F457-3081-45C1-7E2B-9474C7BBF4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320" y="4398804"/>
            <a:ext cx="344381" cy="294228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7D3EB41-4A90-324D-2655-42212DE32FA2}"/>
              </a:ext>
            </a:extLst>
          </p:cNvPr>
          <p:cNvSpPr txBox="1"/>
          <p:nvPr/>
        </p:nvSpPr>
        <p:spPr>
          <a:xfrm>
            <a:off x="47522" y="4684708"/>
            <a:ext cx="7508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Reports</a:t>
            </a:r>
            <a:endParaRPr lang="en-GB" sz="105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9D6F0EE-57A0-CA53-2CF7-4617E4E5DFF4}"/>
              </a:ext>
            </a:extLst>
          </p:cNvPr>
          <p:cNvSpPr txBox="1"/>
          <p:nvPr/>
        </p:nvSpPr>
        <p:spPr>
          <a:xfrm>
            <a:off x="234405" y="4823899"/>
            <a:ext cx="3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D3670C99-592A-A499-CB53-1A4C1D7770AF}"/>
              </a:ext>
            </a:extLst>
          </p:cNvPr>
          <p:cNvCxnSpPr>
            <a:cxnSpLocks/>
          </p:cNvCxnSpPr>
          <p:nvPr/>
        </p:nvCxnSpPr>
        <p:spPr>
          <a:xfrm flipV="1">
            <a:off x="1517073" y="638061"/>
            <a:ext cx="7695968" cy="269048"/>
          </a:xfrm>
          <a:prstGeom prst="bentConnector3">
            <a:avLst>
              <a:gd name="adj1" fmla="val 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Brace 101">
            <a:extLst>
              <a:ext uri="{FF2B5EF4-FFF2-40B4-BE49-F238E27FC236}">
                <a16:creationId xmlns:a16="http://schemas.microsoft.com/office/drawing/2014/main" id="{702A3142-21B0-471A-40A8-EAF064572B68}"/>
              </a:ext>
            </a:extLst>
          </p:cNvPr>
          <p:cNvSpPr/>
          <p:nvPr/>
        </p:nvSpPr>
        <p:spPr>
          <a:xfrm>
            <a:off x="711570" y="788002"/>
            <a:ext cx="255473" cy="4035897"/>
          </a:xfrm>
          <a:prstGeom prst="rightBrace">
            <a:avLst>
              <a:gd name="adj1" fmla="val 22359"/>
              <a:gd name="adj2" fmla="val 155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15FC68F8-BEA2-002B-D770-62BBF8D085DB}"/>
              </a:ext>
            </a:extLst>
          </p:cNvPr>
          <p:cNvCxnSpPr>
            <a:cxnSpLocks/>
          </p:cNvCxnSpPr>
          <p:nvPr/>
        </p:nvCxnSpPr>
        <p:spPr>
          <a:xfrm flipV="1">
            <a:off x="1752766" y="778595"/>
            <a:ext cx="3890107" cy="128514"/>
          </a:xfrm>
          <a:prstGeom prst="bentConnector3">
            <a:avLst>
              <a:gd name="adj1" fmla="val -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5355E16-37CC-ABFF-24C8-C560BB68DD38}"/>
              </a:ext>
            </a:extLst>
          </p:cNvPr>
          <p:cNvSpPr txBox="1"/>
          <p:nvPr/>
        </p:nvSpPr>
        <p:spPr>
          <a:xfrm>
            <a:off x="4166026" y="781456"/>
            <a:ext cx="58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IoT</a:t>
            </a:r>
            <a:endParaRPr lang="en-GB" sz="14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1D50031-6EC0-3C04-B7E1-2F3E21A13C05}"/>
              </a:ext>
            </a:extLst>
          </p:cNvPr>
          <p:cNvSpPr txBox="1"/>
          <p:nvPr/>
        </p:nvSpPr>
        <p:spPr>
          <a:xfrm>
            <a:off x="4156075" y="201679"/>
            <a:ext cx="58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IIoT</a:t>
            </a:r>
            <a:endParaRPr lang="en-GB" sz="14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63B91F1-1D73-3855-4F62-95E401D33C93}"/>
              </a:ext>
            </a:extLst>
          </p:cNvPr>
          <p:cNvSpPr txBox="1"/>
          <p:nvPr/>
        </p:nvSpPr>
        <p:spPr>
          <a:xfrm>
            <a:off x="318045" y="6273970"/>
            <a:ext cx="168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Supervisory Control and Data Acquisition</a:t>
            </a:r>
            <a:endParaRPr lang="en-GB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DA4C4A0-2859-4129-EB94-28F9B1803552}"/>
              </a:ext>
            </a:extLst>
          </p:cNvPr>
          <p:cNvSpPr txBox="1"/>
          <p:nvPr/>
        </p:nvSpPr>
        <p:spPr>
          <a:xfrm>
            <a:off x="7840717" y="4041548"/>
            <a:ext cx="3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1614A47-21B4-B301-A8F8-F9C0A3C1FA3D}"/>
              </a:ext>
            </a:extLst>
          </p:cNvPr>
          <p:cNvSpPr txBox="1"/>
          <p:nvPr/>
        </p:nvSpPr>
        <p:spPr>
          <a:xfrm>
            <a:off x="10590481" y="6251666"/>
            <a:ext cx="37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AB54E31-F45E-D527-AC0C-F802EF17854E}"/>
              </a:ext>
            </a:extLst>
          </p:cNvPr>
          <p:cNvSpPr txBox="1"/>
          <p:nvPr/>
        </p:nvSpPr>
        <p:spPr>
          <a:xfrm>
            <a:off x="8097414" y="4106767"/>
            <a:ext cx="99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thousands</a:t>
            </a:r>
            <a:endParaRPr lang="en-GB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2AC4E41-1DAB-29FB-153F-488155A2BC5F}"/>
              </a:ext>
            </a:extLst>
          </p:cNvPr>
          <p:cNvSpPr txBox="1"/>
          <p:nvPr/>
        </p:nvSpPr>
        <p:spPr>
          <a:xfrm>
            <a:off x="10844436" y="6316885"/>
            <a:ext cx="132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many hundreds</a:t>
            </a:r>
            <a:endParaRPr lang="en-GB" sz="1400" dirty="0"/>
          </a:p>
        </p:txBody>
      </p: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A2205DBB-8DD8-FF8A-99D5-EFC0495A5B71}"/>
              </a:ext>
            </a:extLst>
          </p:cNvPr>
          <p:cNvCxnSpPr>
            <a:cxnSpLocks/>
          </p:cNvCxnSpPr>
          <p:nvPr/>
        </p:nvCxnSpPr>
        <p:spPr>
          <a:xfrm flipV="1">
            <a:off x="423236" y="492725"/>
            <a:ext cx="8789805" cy="94718"/>
          </a:xfrm>
          <a:prstGeom prst="bentConnector3">
            <a:avLst>
              <a:gd name="adj1" fmla="val -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>
            <a:extLst>
              <a:ext uri="{FF2B5EF4-FFF2-40B4-BE49-F238E27FC236}">
                <a16:creationId xmlns:a16="http://schemas.microsoft.com/office/drawing/2014/main" id="{62DF1B94-EB30-5256-1A20-BA9E53D205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3965" y="1566682"/>
            <a:ext cx="770135" cy="325878"/>
          </a:xfrm>
          <a:prstGeom prst="rect">
            <a:avLst/>
          </a:prstGeom>
        </p:spPr>
      </p:pic>
      <p:sp>
        <p:nvSpPr>
          <p:cNvPr id="132" name="Oval 131">
            <a:extLst>
              <a:ext uri="{FF2B5EF4-FFF2-40B4-BE49-F238E27FC236}">
                <a16:creationId xmlns:a16="http://schemas.microsoft.com/office/drawing/2014/main" id="{47385EC8-250E-8FDA-D892-B897D96A419B}"/>
              </a:ext>
            </a:extLst>
          </p:cNvPr>
          <p:cNvSpPr/>
          <p:nvPr/>
        </p:nvSpPr>
        <p:spPr>
          <a:xfrm>
            <a:off x="611903" y="5120814"/>
            <a:ext cx="1140863" cy="11181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CE39EF6-8EC1-16FD-D8CD-5BF016FD8D1C}"/>
              </a:ext>
            </a:extLst>
          </p:cNvPr>
          <p:cNvSpPr txBox="1"/>
          <p:nvPr/>
        </p:nvSpPr>
        <p:spPr>
          <a:xfrm>
            <a:off x="611903" y="5771959"/>
            <a:ext cx="114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SCADA</a:t>
            </a:r>
            <a:endParaRPr lang="en-GB" sz="14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378097EE-D490-246F-8C3E-12E090111DD8}"/>
              </a:ext>
            </a:extLst>
          </p:cNvPr>
          <p:cNvSpPr/>
          <p:nvPr/>
        </p:nvSpPr>
        <p:spPr>
          <a:xfrm>
            <a:off x="2027670" y="5126378"/>
            <a:ext cx="1140863" cy="11181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CA37DA6-F403-B48D-FC23-BB359125EA30}"/>
              </a:ext>
            </a:extLst>
          </p:cNvPr>
          <p:cNvSpPr txBox="1"/>
          <p:nvPr/>
        </p:nvSpPr>
        <p:spPr>
          <a:xfrm>
            <a:off x="2027670" y="5777523"/>
            <a:ext cx="114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EMS</a:t>
            </a:r>
            <a:endParaRPr lang="en-GB" sz="1400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62CE6221-C06D-38B0-2D36-84060906A757}"/>
              </a:ext>
            </a:extLst>
          </p:cNvPr>
          <p:cNvSpPr/>
          <p:nvPr/>
        </p:nvSpPr>
        <p:spPr>
          <a:xfrm>
            <a:off x="3443437" y="5131942"/>
            <a:ext cx="1140863" cy="11181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B8B4075-565A-55A9-004F-F4F5DF070AC6}"/>
              </a:ext>
            </a:extLst>
          </p:cNvPr>
          <p:cNvSpPr txBox="1"/>
          <p:nvPr/>
        </p:nvSpPr>
        <p:spPr>
          <a:xfrm>
            <a:off x="3443437" y="5783087"/>
            <a:ext cx="114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MES</a:t>
            </a:r>
            <a:endParaRPr lang="en-GB" sz="14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0AF681D-D0AE-BA74-8611-349247C22AAA}"/>
              </a:ext>
            </a:extLst>
          </p:cNvPr>
          <p:cNvSpPr/>
          <p:nvPr/>
        </p:nvSpPr>
        <p:spPr>
          <a:xfrm>
            <a:off x="4844191" y="5114831"/>
            <a:ext cx="1140863" cy="11181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E74090-3379-D8A4-E66E-C2BF0488476B}"/>
              </a:ext>
            </a:extLst>
          </p:cNvPr>
          <p:cNvSpPr txBox="1"/>
          <p:nvPr/>
        </p:nvSpPr>
        <p:spPr>
          <a:xfrm>
            <a:off x="4844191" y="5765976"/>
            <a:ext cx="114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CMMS</a:t>
            </a:r>
            <a:endParaRPr lang="en-GB" sz="14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081BE1F-9E6A-EDCE-F383-41CEF2C975DC}"/>
              </a:ext>
            </a:extLst>
          </p:cNvPr>
          <p:cNvSpPr/>
          <p:nvPr/>
        </p:nvSpPr>
        <p:spPr>
          <a:xfrm>
            <a:off x="6254008" y="5134328"/>
            <a:ext cx="1140863" cy="11181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D533974-DDDD-2B82-681A-B3A813C57979}"/>
              </a:ext>
            </a:extLst>
          </p:cNvPr>
          <p:cNvSpPr txBox="1"/>
          <p:nvPr/>
        </p:nvSpPr>
        <p:spPr>
          <a:xfrm>
            <a:off x="6254008" y="5785473"/>
            <a:ext cx="114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DMS</a:t>
            </a:r>
            <a:endParaRPr lang="en-GB" sz="1400" dirty="0"/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1E5154A8-3661-8275-102B-19EE1F8A6396}"/>
              </a:ext>
            </a:extLst>
          </p:cNvPr>
          <p:cNvCxnSpPr>
            <a:cxnSpLocks/>
          </p:cNvCxnSpPr>
          <p:nvPr/>
        </p:nvCxnSpPr>
        <p:spPr>
          <a:xfrm rot="5400000">
            <a:off x="719613" y="4211793"/>
            <a:ext cx="1378671" cy="453225"/>
          </a:xfrm>
          <a:prstGeom prst="bentConnector3">
            <a:avLst>
              <a:gd name="adj1" fmla="val 5173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499D3406-E333-F93B-AD4C-0B19B9A7955A}"/>
              </a:ext>
            </a:extLst>
          </p:cNvPr>
          <p:cNvCxnSpPr>
            <a:endCxn id="136" idx="0"/>
          </p:cNvCxnSpPr>
          <p:nvPr/>
        </p:nvCxnSpPr>
        <p:spPr>
          <a:xfrm>
            <a:off x="1617795" y="4464031"/>
            <a:ext cx="980307" cy="66234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C766E33-D4FB-41B4-F329-8EA9AB163130}"/>
              </a:ext>
            </a:extLst>
          </p:cNvPr>
          <p:cNvCxnSpPr>
            <a:cxnSpLocks/>
          </p:cNvCxnSpPr>
          <p:nvPr/>
        </p:nvCxnSpPr>
        <p:spPr>
          <a:xfrm>
            <a:off x="1617795" y="4463822"/>
            <a:ext cx="2396074" cy="68185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D51DBC2E-F9C0-8212-8B53-1E6A1F7308A5}"/>
              </a:ext>
            </a:extLst>
          </p:cNvPr>
          <p:cNvCxnSpPr>
            <a:cxnSpLocks/>
            <a:endCxn id="145" idx="0"/>
          </p:cNvCxnSpPr>
          <p:nvPr/>
        </p:nvCxnSpPr>
        <p:spPr>
          <a:xfrm>
            <a:off x="1600593" y="4460837"/>
            <a:ext cx="3814030" cy="65399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or: Elbow 154">
            <a:extLst>
              <a:ext uri="{FF2B5EF4-FFF2-40B4-BE49-F238E27FC236}">
                <a16:creationId xmlns:a16="http://schemas.microsoft.com/office/drawing/2014/main" id="{07FB9DA2-8A92-E2A3-75BE-191B33C4BC4D}"/>
              </a:ext>
            </a:extLst>
          </p:cNvPr>
          <p:cNvCxnSpPr>
            <a:cxnSpLocks/>
          </p:cNvCxnSpPr>
          <p:nvPr/>
        </p:nvCxnSpPr>
        <p:spPr>
          <a:xfrm>
            <a:off x="1648917" y="4464011"/>
            <a:ext cx="5175523" cy="6851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6E7EB6BB-B7B1-E602-80EE-5E5D8CAB55F0}"/>
              </a:ext>
            </a:extLst>
          </p:cNvPr>
          <p:cNvSpPr/>
          <p:nvPr/>
        </p:nvSpPr>
        <p:spPr>
          <a:xfrm>
            <a:off x="7674477" y="5104093"/>
            <a:ext cx="1140863" cy="1118115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0D38C50-4C70-922E-A3DD-311418864F6D}"/>
              </a:ext>
            </a:extLst>
          </p:cNvPr>
          <p:cNvSpPr txBox="1"/>
          <p:nvPr/>
        </p:nvSpPr>
        <p:spPr>
          <a:xfrm>
            <a:off x="7778342" y="5656223"/>
            <a:ext cx="99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Mini-  SCADA</a:t>
            </a:r>
            <a:endParaRPr lang="en-GB" sz="1400" dirty="0"/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352BA489-F6F4-A171-3D50-D3441E52DD06}"/>
              </a:ext>
            </a:extLst>
          </p:cNvPr>
          <p:cNvCxnSpPr>
            <a:cxnSpLocks/>
          </p:cNvCxnSpPr>
          <p:nvPr/>
        </p:nvCxnSpPr>
        <p:spPr>
          <a:xfrm>
            <a:off x="1637158" y="4463600"/>
            <a:ext cx="6607751" cy="64151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B1030567-7AAB-CF49-D695-91828584B5F5}"/>
              </a:ext>
            </a:extLst>
          </p:cNvPr>
          <p:cNvSpPr txBox="1"/>
          <p:nvPr/>
        </p:nvSpPr>
        <p:spPr>
          <a:xfrm>
            <a:off x="1660123" y="4151409"/>
            <a:ext cx="46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Industrial and business solutions – on-premise and as service</a:t>
            </a:r>
            <a:endParaRPr lang="en-GB" sz="1400" dirty="0"/>
          </a:p>
        </p:txBody>
      </p:sp>
      <p:pic>
        <p:nvPicPr>
          <p:cNvPr id="160" name="Graphic 159" descr="Factory">
            <a:extLst>
              <a:ext uri="{FF2B5EF4-FFF2-40B4-BE49-F238E27FC236}">
                <a16:creationId xmlns:a16="http://schemas.microsoft.com/office/drawing/2014/main" id="{220803C4-D9EB-20DE-38D2-82069DF15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71689" y="5288223"/>
            <a:ext cx="497250" cy="497250"/>
          </a:xfrm>
          <a:prstGeom prst="rect">
            <a:avLst/>
          </a:prstGeom>
        </p:spPr>
      </p:pic>
      <p:pic>
        <p:nvPicPr>
          <p:cNvPr id="161" name="Graphic 160" descr="Battery charging">
            <a:extLst>
              <a:ext uri="{FF2B5EF4-FFF2-40B4-BE49-F238E27FC236}">
                <a16:creationId xmlns:a16="http://schemas.microsoft.com/office/drawing/2014/main" id="{3C3F5146-9714-2054-28C9-80C2FCEF92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55687" y="5304595"/>
            <a:ext cx="515076" cy="515076"/>
          </a:xfrm>
          <a:prstGeom prst="rect">
            <a:avLst/>
          </a:prstGeom>
        </p:spPr>
      </p:pic>
      <p:pic>
        <p:nvPicPr>
          <p:cNvPr id="162" name="Graphic 161" descr="Tools">
            <a:extLst>
              <a:ext uri="{FF2B5EF4-FFF2-40B4-BE49-F238E27FC236}">
                <a16:creationId xmlns:a16="http://schemas.microsoft.com/office/drawing/2014/main" id="{10625165-976C-8A5B-3977-F8FD0A7AAC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20305" y="5333326"/>
            <a:ext cx="388634" cy="388634"/>
          </a:xfrm>
          <a:prstGeom prst="rect">
            <a:avLst/>
          </a:prstGeom>
        </p:spPr>
      </p:pic>
      <p:pic>
        <p:nvPicPr>
          <p:cNvPr id="163" name="Graphic 162" descr="Statistics">
            <a:extLst>
              <a:ext uri="{FF2B5EF4-FFF2-40B4-BE49-F238E27FC236}">
                <a16:creationId xmlns:a16="http://schemas.microsoft.com/office/drawing/2014/main" id="{2DC2706E-7886-BB28-20B6-2ED1D8B14B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76985" y="5283697"/>
            <a:ext cx="487170" cy="487170"/>
          </a:xfrm>
          <a:prstGeom prst="rect">
            <a:avLst/>
          </a:prstGeom>
        </p:spPr>
      </p:pic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1C701A6-0AB7-4A6D-2C9E-65331CDFB9EB}"/>
              </a:ext>
            </a:extLst>
          </p:cNvPr>
          <p:cNvCxnSpPr>
            <a:cxnSpLocks/>
            <a:stCxn id="41" idx="4"/>
          </p:cNvCxnSpPr>
          <p:nvPr/>
        </p:nvCxnSpPr>
        <p:spPr>
          <a:xfrm>
            <a:off x="3037214" y="3743094"/>
            <a:ext cx="0" cy="4083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D26DB52-3F1D-B73C-D71C-17004DE53D1F}"/>
              </a:ext>
            </a:extLst>
          </p:cNvPr>
          <p:cNvCxnSpPr>
            <a:cxnSpLocks/>
          </p:cNvCxnSpPr>
          <p:nvPr/>
        </p:nvCxnSpPr>
        <p:spPr>
          <a:xfrm>
            <a:off x="4473250" y="3743660"/>
            <a:ext cx="0" cy="4077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165">
            <a:extLst>
              <a:ext uri="{FF2B5EF4-FFF2-40B4-BE49-F238E27FC236}">
                <a16:creationId xmlns:a16="http://schemas.microsoft.com/office/drawing/2014/main" id="{BB6F9231-8D06-CD8E-EF14-375E47058F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" y="5270792"/>
            <a:ext cx="522227" cy="52222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7039A473-9D1D-251E-C8A1-6445BDC0FB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22" y="5158533"/>
            <a:ext cx="587078" cy="587078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B373E682-6865-2211-16EE-61F990569618}"/>
              </a:ext>
            </a:extLst>
          </p:cNvPr>
          <p:cNvSpPr txBox="1"/>
          <p:nvPr/>
        </p:nvSpPr>
        <p:spPr>
          <a:xfrm>
            <a:off x="3987692" y="1274309"/>
            <a:ext cx="95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Lake</a:t>
            </a:r>
            <a:endParaRPr lang="en-GB" sz="14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4C73F1C-92CE-5218-2498-22843A328840}"/>
              </a:ext>
            </a:extLst>
          </p:cNvPr>
          <p:cNvSpPr txBox="1"/>
          <p:nvPr/>
        </p:nvSpPr>
        <p:spPr>
          <a:xfrm>
            <a:off x="1990190" y="6271830"/>
            <a:ext cx="128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Energy Management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D6AEA73-CB26-DCC7-D3E1-916C134CC7AE}"/>
              </a:ext>
            </a:extLst>
          </p:cNvPr>
          <p:cNvSpPr txBox="1"/>
          <p:nvPr/>
        </p:nvSpPr>
        <p:spPr>
          <a:xfrm>
            <a:off x="3302378" y="6273970"/>
            <a:ext cx="146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Manufacturing Execution System</a:t>
            </a:r>
            <a:endParaRPr lang="en-GB" sz="14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F423743-90C9-EDB4-CDB7-1A71BC72DEE2}"/>
              </a:ext>
            </a:extLst>
          </p:cNvPr>
          <p:cNvSpPr txBox="1"/>
          <p:nvPr/>
        </p:nvSpPr>
        <p:spPr>
          <a:xfrm>
            <a:off x="4683676" y="6274480"/>
            <a:ext cx="146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Maintenance Management</a:t>
            </a:r>
            <a:endParaRPr lang="en-GB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40568FB-EE9F-4762-AF10-91081CCF07FF}"/>
              </a:ext>
            </a:extLst>
          </p:cNvPr>
          <p:cNvSpPr txBox="1"/>
          <p:nvPr/>
        </p:nvSpPr>
        <p:spPr>
          <a:xfrm>
            <a:off x="6047310" y="6271830"/>
            <a:ext cx="156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Management Studio</a:t>
            </a:r>
            <a:endParaRPr lang="en-GB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53478B1-953F-24CD-AACB-19F55C246225}"/>
              </a:ext>
            </a:extLst>
          </p:cNvPr>
          <p:cNvSpPr txBox="1"/>
          <p:nvPr/>
        </p:nvSpPr>
        <p:spPr>
          <a:xfrm>
            <a:off x="7557612" y="6273995"/>
            <a:ext cx="139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Business Solutions</a:t>
            </a:r>
            <a:endParaRPr lang="en-GB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7DEC9A9-5B55-E5C4-A60E-BCD51F82EE40}"/>
              </a:ext>
            </a:extLst>
          </p:cNvPr>
          <p:cNvSpPr txBox="1"/>
          <p:nvPr/>
        </p:nvSpPr>
        <p:spPr>
          <a:xfrm>
            <a:off x="1277768" y="4454854"/>
            <a:ext cx="122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Every system sees the data of all others</a:t>
            </a:r>
            <a:endParaRPr lang="en-GB" sz="14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1B35537-B80E-CF6F-CD4F-EE9912080C0B}"/>
              </a:ext>
            </a:extLst>
          </p:cNvPr>
          <p:cNvSpPr txBox="1"/>
          <p:nvPr/>
        </p:nvSpPr>
        <p:spPr>
          <a:xfrm rot="16200000">
            <a:off x="-258639" y="5502335"/>
            <a:ext cx="95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PLC / HMI</a:t>
            </a:r>
            <a:endParaRPr lang="en-GB" sz="1400" dirty="0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F566CCE-3E08-7F5B-1D38-9E1015A5DD9A}"/>
              </a:ext>
            </a:extLst>
          </p:cNvPr>
          <p:cNvCxnSpPr>
            <a:cxnSpLocks/>
          </p:cNvCxnSpPr>
          <p:nvPr/>
        </p:nvCxnSpPr>
        <p:spPr>
          <a:xfrm>
            <a:off x="400723" y="5656223"/>
            <a:ext cx="3879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Picture 176">
            <a:extLst>
              <a:ext uri="{FF2B5EF4-FFF2-40B4-BE49-F238E27FC236}">
                <a16:creationId xmlns:a16="http://schemas.microsoft.com/office/drawing/2014/main" id="{4D01C3DB-B2D9-5C94-1685-D3BABA7A31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48" y="2694734"/>
            <a:ext cx="433582" cy="43358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B79EA5B-2E4C-6523-3797-5710E6E323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81" y="2694734"/>
            <a:ext cx="433582" cy="43358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B3436F68-89E5-7F40-E7FB-12BC3324CE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1" y="2694734"/>
            <a:ext cx="433582" cy="433582"/>
          </a:xfrm>
          <a:prstGeom prst="rect">
            <a:avLst/>
          </a:prstGeom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CD22670-F9B1-FEC6-4F38-29C0A302FCC4}"/>
              </a:ext>
            </a:extLst>
          </p:cNvPr>
          <p:cNvCxnSpPr>
            <a:cxnSpLocks/>
          </p:cNvCxnSpPr>
          <p:nvPr/>
        </p:nvCxnSpPr>
        <p:spPr>
          <a:xfrm>
            <a:off x="5616890" y="891207"/>
            <a:ext cx="0" cy="3199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600C1C4F-EBFF-A999-B933-A868159883AC}"/>
              </a:ext>
            </a:extLst>
          </p:cNvPr>
          <p:cNvCxnSpPr>
            <a:cxnSpLocks/>
          </p:cNvCxnSpPr>
          <p:nvPr/>
        </p:nvCxnSpPr>
        <p:spPr>
          <a:xfrm flipH="1">
            <a:off x="9119073" y="729956"/>
            <a:ext cx="52844" cy="5521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DCE614F-BC68-447F-D41E-C7427BA38446}"/>
              </a:ext>
            </a:extLst>
          </p:cNvPr>
          <p:cNvSpPr txBox="1"/>
          <p:nvPr/>
        </p:nvSpPr>
        <p:spPr>
          <a:xfrm rot="1642633">
            <a:off x="1877574" y="2031788"/>
            <a:ext cx="229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Web connection</a:t>
            </a:r>
          </a:p>
          <a:p>
            <a:pPr algn="ctr"/>
            <a:r>
              <a:rPr lang="en-US" sz="1200" dirty="0"/>
              <a:t>extreme compression and speed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5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101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Tibor Gurka</dc:creator>
  <cp:lastModifiedBy>Gurka Tibor</cp:lastModifiedBy>
  <cp:revision>222</cp:revision>
  <dcterms:created xsi:type="dcterms:W3CDTF">2023-09-16T09:16:25Z</dcterms:created>
  <dcterms:modified xsi:type="dcterms:W3CDTF">2025-07-14T05:07:22Z</dcterms:modified>
</cp:coreProperties>
</file>